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33"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8CD9B4D-BCB4-41EE-8362-5641A75B0D10}" v="3811" dt="2023-05-28T16:34:17.951"/>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jhargrove21/DataScienceCapstone/blob/main/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jhargrove21/DataScienceCapstone/blob/main/IBM-DS0321EN-SkillsNetwork_labs_module_2_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jhargrove21/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jhargrove21/DataScienceCapstone/blob/main/IBM-DS0321EN-SkillsNetwork_labs_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jhargrove21/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jhargrove21/DataScienceCapstone/blob/main/IBM-DS0321EN-SkillsNetwork_labs_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jhargrove21/DataScienceCapstone/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jhargrove21/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Owen Hargrove</a:t>
            </a:r>
          </a:p>
          <a:p>
            <a:r>
              <a:rPr lang="en-US" dirty="0">
                <a:solidFill>
                  <a:schemeClr val="bg2"/>
                </a:solidFill>
                <a:latin typeface="Abadi"/>
                <a:ea typeface="SF Pro" pitchFamily="2" charset="0"/>
                <a:cs typeface="SF Pro" pitchFamily="2" charset="0"/>
              </a:rPr>
              <a:t>5/28/2023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pPr marL="0" indent="0">
              <a:buNone/>
            </a:pPr>
            <a:r>
              <a:rPr lang="en-US" sz="2200" dirty="0">
                <a:solidFill>
                  <a:schemeClr val="accent3">
                    <a:lumMod val="25000"/>
                  </a:schemeClr>
                </a:solidFill>
                <a:latin typeface="Abadi"/>
              </a:rPr>
              <a:t>Here we used a variety of tools to find out things about the data like launches in a certain orbit and launches from specific sites this was then able to be used to better inform us for latter steps</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a:ea typeface="+mn-lt"/>
              <a:cs typeface="+mn-lt"/>
            </a:endParaRPr>
          </a:p>
          <a:p>
            <a:endParaRPr lang="en-US" sz="2200" dirty="0">
              <a:solidFill>
                <a:schemeClr val="accent3">
                  <a:lumMod val="25000"/>
                </a:schemeClr>
              </a:solidFill>
              <a:latin typeface="Abadi"/>
              <a:ea typeface="+mn-lt"/>
              <a:cs typeface="+mn-lt"/>
            </a:endParaRPr>
          </a:p>
          <a:p>
            <a:endParaRPr lang="en-US" sz="2200" dirty="0">
              <a:solidFill>
                <a:schemeClr val="accent3">
                  <a:lumMod val="25000"/>
                </a:schemeClr>
              </a:solidFill>
              <a:latin typeface="Abadi"/>
              <a:ea typeface="+mn-lt"/>
              <a:cs typeface="+mn-lt"/>
            </a:endParaRPr>
          </a:p>
          <a:p>
            <a:endParaRPr lang="en-US" sz="2200" dirty="0">
              <a:solidFill>
                <a:schemeClr val="accent3">
                  <a:lumMod val="25000"/>
                </a:schemeClr>
              </a:solidFill>
              <a:latin typeface="Abadi"/>
              <a:ea typeface="+mn-lt"/>
              <a:cs typeface="+mn-lt"/>
            </a:endParaRPr>
          </a:p>
          <a:p>
            <a:pPr marL="0" indent="0">
              <a:buNone/>
            </a:pPr>
            <a:r>
              <a:rPr lang="en-US" sz="2200" dirty="0">
                <a:ea typeface="+mn-lt"/>
                <a:cs typeface="+mn-lt"/>
                <a:hlinkClick r:id="rId3"/>
              </a:rPr>
              <a:t>DataScienceCapstone/IBM-DS0321EN-SkillsNetwork_labs_module_1_L3_labs-jupyter-spacex-data_wrangling_jupyterlite.jupyterlite.ipynb at main · ojhargrove21/DataScienceCapstone · GitHub</a:t>
            </a:r>
            <a:endParaRPr lang="en-US"/>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76AF0E78-9C88-4463-C5DB-8691E6C98341}"/>
              </a:ext>
            </a:extLst>
          </p:cNvPr>
          <p:cNvSpPr/>
          <p:nvPr/>
        </p:nvSpPr>
        <p:spPr>
          <a:xfrm>
            <a:off x="716280" y="3429000"/>
            <a:ext cx="1696528" cy="934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Find number of launches per site</a:t>
            </a:r>
            <a:endParaRPr lang="en-US" dirty="0"/>
          </a:p>
        </p:txBody>
      </p:sp>
      <p:cxnSp>
        <p:nvCxnSpPr>
          <p:cNvPr id="6" name="Straight Arrow Connector 5">
            <a:extLst>
              <a:ext uri="{FF2B5EF4-FFF2-40B4-BE49-F238E27FC236}">
                <a16:creationId xmlns:a16="http://schemas.microsoft.com/office/drawing/2014/main" id="{8F92D8CB-28C8-7738-2322-6C75D172521E}"/>
              </a:ext>
            </a:extLst>
          </p:cNvPr>
          <p:cNvCxnSpPr>
            <a:cxnSpLocks/>
          </p:cNvCxnSpPr>
          <p:nvPr/>
        </p:nvCxnSpPr>
        <p:spPr>
          <a:xfrm flipV="1">
            <a:off x="2418270" y="3914953"/>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C5278056-E37D-59D3-D8A0-D1C74021676C}"/>
              </a:ext>
            </a:extLst>
          </p:cNvPr>
          <p:cNvSpPr/>
          <p:nvPr/>
        </p:nvSpPr>
        <p:spPr>
          <a:xfrm>
            <a:off x="3189185" y="3428999"/>
            <a:ext cx="1696528" cy="934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Find number of launches per orbit</a:t>
            </a:r>
            <a:endParaRPr lang="en-US" dirty="0"/>
          </a:p>
        </p:txBody>
      </p:sp>
      <p:cxnSp>
        <p:nvCxnSpPr>
          <p:cNvPr id="11" name="Straight Arrow Connector 10">
            <a:extLst>
              <a:ext uri="{FF2B5EF4-FFF2-40B4-BE49-F238E27FC236}">
                <a16:creationId xmlns:a16="http://schemas.microsoft.com/office/drawing/2014/main" id="{D1136EBF-87A2-DA98-FAE3-155A9BA90B94}"/>
              </a:ext>
            </a:extLst>
          </p:cNvPr>
          <p:cNvCxnSpPr>
            <a:cxnSpLocks/>
          </p:cNvCxnSpPr>
          <p:nvPr/>
        </p:nvCxnSpPr>
        <p:spPr>
          <a:xfrm flipV="1">
            <a:off x="4891175" y="3843066"/>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91D0D1D5-D346-6AAD-FEBB-ACE2BEE2933B}"/>
              </a:ext>
            </a:extLst>
          </p:cNvPr>
          <p:cNvSpPr/>
          <p:nvPr/>
        </p:nvSpPr>
        <p:spPr>
          <a:xfrm>
            <a:off x="5662090" y="3385866"/>
            <a:ext cx="1696528" cy="934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Find number of success and failure per orbit</a:t>
            </a:r>
            <a:endParaRPr lang="en-US" dirty="0"/>
          </a:p>
        </p:txBody>
      </p:sp>
      <p:cxnSp>
        <p:nvCxnSpPr>
          <p:cNvPr id="13" name="Straight Arrow Connector 12">
            <a:extLst>
              <a:ext uri="{FF2B5EF4-FFF2-40B4-BE49-F238E27FC236}">
                <a16:creationId xmlns:a16="http://schemas.microsoft.com/office/drawing/2014/main" id="{417B0973-E3F6-D670-FE65-2FF35D88FCC0}"/>
              </a:ext>
            </a:extLst>
          </p:cNvPr>
          <p:cNvCxnSpPr>
            <a:cxnSpLocks/>
          </p:cNvCxnSpPr>
          <p:nvPr/>
        </p:nvCxnSpPr>
        <p:spPr>
          <a:xfrm flipV="1">
            <a:off x="7364080" y="3886198"/>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0DD3991B-9F06-878E-ACD4-C06CCB6C4D3D}"/>
              </a:ext>
            </a:extLst>
          </p:cNvPr>
          <p:cNvSpPr/>
          <p:nvPr/>
        </p:nvSpPr>
        <p:spPr>
          <a:xfrm>
            <a:off x="8134995" y="3342733"/>
            <a:ext cx="1955320" cy="9345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Add landing outcome column to Pandas DF</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plots we made were a scatter plot comparing Payload mass to flight number, a scatter plot comparing flight number to launch site, a scatterplot comparing payload mass to launch site, a bar chart that showed success rate at each launch site, a scatter plot comparing orbit to flight number, a scatter plot comparing payload mass to orbit, and a line plot comparing date to success rate. These graphs allowed us to visualize the success rate and to decide on what algorithm would be best to use</a:t>
            </a:r>
          </a:p>
          <a:p>
            <a:pPr marL="0" indent="0">
              <a:lnSpc>
                <a:spcPct val="100000"/>
              </a:lnSpc>
              <a:spcBef>
                <a:spcPts val="1400"/>
              </a:spcBef>
              <a:buNone/>
            </a:pPr>
            <a:r>
              <a:rPr lang="en-US" sz="2200" dirty="0">
                <a:ea typeface="+mn-lt"/>
                <a:cs typeface="+mn-lt"/>
                <a:hlinkClick r:id="rId3"/>
              </a:rPr>
              <a:t>DataScienceCapstone/IBM-DS0321EN-SkillsNetwork_labs_module_2_jupyter-labs-eda-dataviz.ipynb.jupyterlite (1).ipynb at main · ojhargrove21/DataScienceCapstone (github.com)</a:t>
            </a:r>
            <a:endParaRPr lang="en-US"/>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Listed all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Displayed first 5 sites starting with CCA</a:t>
            </a:r>
          </a:p>
          <a:p>
            <a:pPr>
              <a:lnSpc>
                <a:spcPct val="100000"/>
              </a:lnSpc>
              <a:spcBef>
                <a:spcPts val="1400"/>
              </a:spcBef>
            </a:pPr>
            <a:r>
              <a:rPr lang="en-US" sz="2200" dirty="0">
                <a:solidFill>
                  <a:schemeClr val="accent3">
                    <a:lumMod val="25000"/>
                  </a:schemeClr>
                </a:solidFill>
                <a:latin typeface="Abadi"/>
              </a:rPr>
              <a:t>Sumed the payload mass where the customer was NASA</a:t>
            </a:r>
          </a:p>
          <a:p>
            <a:pPr>
              <a:lnSpc>
                <a:spcPct val="100000"/>
              </a:lnSpc>
              <a:spcBef>
                <a:spcPts val="1400"/>
              </a:spcBef>
            </a:pPr>
            <a:r>
              <a:rPr lang="en-US" sz="2200" dirty="0">
                <a:solidFill>
                  <a:schemeClr val="accent3">
                    <a:lumMod val="25000"/>
                  </a:schemeClr>
                </a:solidFill>
                <a:latin typeface="Abadi"/>
              </a:rPr>
              <a:t>Sumed the payload mass from the f9 1.1 booster</a:t>
            </a:r>
          </a:p>
          <a:p>
            <a:pPr>
              <a:lnSpc>
                <a:spcPct val="100000"/>
              </a:lnSpc>
              <a:spcBef>
                <a:spcPts val="1400"/>
              </a:spcBef>
            </a:pPr>
            <a:r>
              <a:rPr lang="en-US" sz="2200" dirty="0">
                <a:solidFill>
                  <a:schemeClr val="accent3">
                    <a:lumMod val="25000"/>
                  </a:schemeClr>
                </a:solidFill>
                <a:latin typeface="Abadi"/>
              </a:rPr>
              <a:t>Found first success landing on ground pad date</a:t>
            </a:r>
          </a:p>
          <a:p>
            <a:pPr>
              <a:lnSpc>
                <a:spcPct val="100000"/>
              </a:lnSpc>
              <a:spcBef>
                <a:spcPts val="1400"/>
              </a:spcBef>
            </a:pPr>
            <a:r>
              <a:rPr lang="en-US" sz="2200">
                <a:solidFill>
                  <a:schemeClr val="accent3">
                    <a:lumMod val="25000"/>
                  </a:schemeClr>
                </a:solidFill>
                <a:latin typeface="Abadi"/>
              </a:rPr>
              <a:t>Found number of success and failure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Listed different versions of booster</a:t>
            </a:r>
          </a:p>
          <a:p>
            <a:pPr marL="0" indent="0">
              <a:lnSpc>
                <a:spcPct val="100000"/>
              </a:lnSpc>
              <a:spcBef>
                <a:spcPts val="1400"/>
              </a:spcBef>
              <a:buNone/>
            </a:pPr>
            <a:r>
              <a:rPr lang="en-US" sz="2200" dirty="0">
                <a:ea typeface="+mn-lt"/>
                <a:cs typeface="+mn-lt"/>
                <a:hlinkClick r:id="rId3"/>
              </a:rPr>
              <a:t>DataScienceCapstone/jupyter-labs-eda-sql-coursera_sqllite.ipynb at main · ojhargrove21/DataScienceCapstone (github.com)</a:t>
            </a:r>
            <a:endParaRPr lang="en-US"/>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created maps showing the different launch sites and where the success and failed launches occurred we also measured the distances to important features like the ocean and highways to see if this had an effect of success rate.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ea typeface="+mn-lt"/>
                <a:cs typeface="+mn-lt"/>
                <a:hlinkClick r:id="rId3"/>
              </a:rPr>
              <a:t>DataScienceCapstone/IBM-DS0321EN-SkillsNetwork_labs_module_3_lab_jupyter_launch_site_location.jupyterlite.ipynb at main · ojhargrove21/DataScienceCapstone (github.com)</a:t>
            </a:r>
            <a:endParaRPr lang="en-US"/>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Used pie charts and scatter plots to show the success rates at launch sites and locations. This was so that people could easily look and compare success rates based on different important factors that were in the dataset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ea typeface="+mn-lt"/>
                <a:cs typeface="+mn-lt"/>
                <a:hlinkClick r:id="rId3"/>
              </a:rPr>
              <a:t>DataScienceCapstone/spacex_dash_app.py at main · ojhargrove21/DataScienceCapstone (github.com)</a:t>
            </a:r>
            <a:endParaRPr lang="en-US"/>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a:rPr>
              <a:t>First we started by fitting 4 models to the data </a:t>
            </a:r>
            <a:r>
              <a:rPr lang="en-US" sz="2200" dirty="0" err="1">
                <a:solidFill>
                  <a:schemeClr val="accent3">
                    <a:lumMod val="25000"/>
                  </a:schemeClr>
                </a:solidFill>
                <a:latin typeface="Abadi"/>
              </a:rPr>
              <a:t>Logerithmic</a:t>
            </a:r>
            <a:r>
              <a:rPr lang="en-US" sz="2200" dirty="0">
                <a:solidFill>
                  <a:schemeClr val="accent3">
                    <a:lumMod val="25000"/>
                  </a:schemeClr>
                </a:solidFill>
                <a:latin typeface="Abadi"/>
              </a:rPr>
              <a:t> Regression, SVM, Tree </a:t>
            </a:r>
            <a:r>
              <a:rPr lang="en-US" sz="2200" dirty="0" err="1">
                <a:solidFill>
                  <a:schemeClr val="accent3">
                    <a:lumMod val="25000"/>
                  </a:schemeClr>
                </a:solidFill>
                <a:latin typeface="Abadi"/>
              </a:rPr>
              <a:t>Regresion</a:t>
            </a:r>
            <a:r>
              <a:rPr lang="en-US" sz="2200" dirty="0">
                <a:solidFill>
                  <a:schemeClr val="accent3">
                    <a:lumMod val="25000"/>
                  </a:schemeClr>
                </a:solidFill>
                <a:latin typeface="Abadi"/>
              </a:rPr>
              <a:t>, and KKN. We the found their training and test accuracy and compared them to find that they were all about equal </a:t>
            </a:r>
            <a:r>
              <a:rPr lang="en-US" sz="2200" dirty="0" err="1">
                <a:solidFill>
                  <a:schemeClr val="accent3">
                    <a:lumMod val="25000"/>
                  </a:schemeClr>
                </a:solidFill>
                <a:latin typeface="Abadi"/>
              </a:rPr>
              <a:t>exept</a:t>
            </a:r>
            <a:r>
              <a:rPr lang="en-US" sz="2200" dirty="0">
                <a:solidFill>
                  <a:schemeClr val="accent3">
                    <a:lumMod val="25000"/>
                  </a:schemeClr>
                </a:solidFill>
                <a:latin typeface="Abadi"/>
              </a:rPr>
              <a:t> for the tree regression which was noticeably lower that the other so we </a:t>
            </a:r>
            <a:r>
              <a:rPr lang="en-US" sz="2200" dirty="0" err="1">
                <a:solidFill>
                  <a:schemeClr val="accent3">
                    <a:lumMod val="25000"/>
                  </a:schemeClr>
                </a:solidFill>
                <a:latin typeface="Abadi"/>
              </a:rPr>
              <a:t>oppted</a:t>
            </a:r>
            <a:r>
              <a:rPr lang="en-US" sz="2200" dirty="0">
                <a:solidFill>
                  <a:schemeClr val="accent3">
                    <a:lumMod val="25000"/>
                  </a:schemeClr>
                </a:solidFill>
                <a:latin typeface="Abadi"/>
              </a:rPr>
              <a:t> to use Log Regression</a:t>
            </a:r>
            <a:endParaRPr lang="en-US" dirty="0">
              <a:solidFill>
                <a:schemeClr val="accent3">
                  <a:lumMod val="25000"/>
                </a:schemeClr>
              </a:solidFill>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a:t>
            </a:r>
            <a:endParaRPr lang="en-US" dirty="0">
              <a:solidFill>
                <a:schemeClr val="accent3">
                  <a:lumMod val="25000"/>
                </a:schemeClr>
              </a:solidFill>
              <a:cs typeface="Calibri"/>
            </a:endParaRPr>
          </a:p>
          <a:p>
            <a:pPr marL="0" indent="0">
              <a:lnSpc>
                <a:spcPct val="100000"/>
              </a:lnSpc>
              <a:spcBef>
                <a:spcPts val="1400"/>
              </a:spcBef>
              <a:buNone/>
            </a:pPr>
            <a:r>
              <a:rPr lang="en-US" sz="2200" dirty="0">
                <a:ea typeface="+mn-lt"/>
                <a:cs typeface="+mn-lt"/>
                <a:hlinkClick r:id="rId3"/>
              </a:rPr>
              <a:t>DataScienceCapstone/IBM-DS0321EN-SkillsNetwork_labs_module_4_SpaceX_Machine_Learning_Prediction_Part_5.jupyterlite.ipynb at main · ojhargrove21/DataScienceCapstone (github.com)</a:t>
            </a:r>
            <a:endParaRPr lang="en-US"/>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5A4BE76B-4884-3251-1A27-F9ECD6DC4CE5}"/>
              </a:ext>
            </a:extLst>
          </p:cNvPr>
          <p:cNvSpPr/>
          <p:nvPr/>
        </p:nvSpPr>
        <p:spPr>
          <a:xfrm>
            <a:off x="990599" y="3901439"/>
            <a:ext cx="1710905" cy="905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Make different models</a:t>
            </a:r>
            <a:endParaRPr lang="en-US" dirty="0"/>
          </a:p>
        </p:txBody>
      </p:sp>
      <p:cxnSp>
        <p:nvCxnSpPr>
          <p:cNvPr id="7" name="Straight Arrow Connector 6">
            <a:extLst>
              <a:ext uri="{FF2B5EF4-FFF2-40B4-BE49-F238E27FC236}">
                <a16:creationId xmlns:a16="http://schemas.microsoft.com/office/drawing/2014/main" id="{4E76AC19-E270-2B7E-A237-C799F6849519}"/>
              </a:ext>
            </a:extLst>
          </p:cNvPr>
          <p:cNvCxnSpPr>
            <a:cxnSpLocks/>
          </p:cNvCxnSpPr>
          <p:nvPr/>
        </p:nvCxnSpPr>
        <p:spPr>
          <a:xfrm flipV="1">
            <a:off x="2748950" y="4346273"/>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4369A0B9-5C85-EE59-11AE-8A587B55DCE7}"/>
              </a:ext>
            </a:extLst>
          </p:cNvPr>
          <p:cNvSpPr/>
          <p:nvPr/>
        </p:nvSpPr>
        <p:spPr>
          <a:xfrm>
            <a:off x="3521014" y="3901438"/>
            <a:ext cx="1710905" cy="905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Find training and test accuracy</a:t>
            </a:r>
            <a:endParaRPr lang="en-US" dirty="0"/>
          </a:p>
        </p:txBody>
      </p:sp>
      <p:cxnSp>
        <p:nvCxnSpPr>
          <p:cNvPr id="9" name="Straight Arrow Connector 8">
            <a:extLst>
              <a:ext uri="{FF2B5EF4-FFF2-40B4-BE49-F238E27FC236}">
                <a16:creationId xmlns:a16="http://schemas.microsoft.com/office/drawing/2014/main" id="{08021B30-3F32-B36F-1968-FD5ED0FE7C7A}"/>
              </a:ext>
            </a:extLst>
          </p:cNvPr>
          <p:cNvCxnSpPr>
            <a:cxnSpLocks/>
          </p:cNvCxnSpPr>
          <p:nvPr/>
        </p:nvCxnSpPr>
        <p:spPr>
          <a:xfrm flipV="1">
            <a:off x="5250610" y="4346272"/>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0A72870F-50C0-5CE9-F68B-EFA260CD8A30}"/>
              </a:ext>
            </a:extLst>
          </p:cNvPr>
          <p:cNvSpPr/>
          <p:nvPr/>
        </p:nvSpPr>
        <p:spPr>
          <a:xfrm>
            <a:off x="6022674" y="3901437"/>
            <a:ext cx="1710905" cy="905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Compare models</a:t>
            </a:r>
            <a:endParaRPr lang="en-US" dirty="0"/>
          </a:p>
        </p:txBody>
      </p:sp>
      <p:cxnSp>
        <p:nvCxnSpPr>
          <p:cNvPr id="11" name="Straight Arrow Connector 10">
            <a:extLst>
              <a:ext uri="{FF2B5EF4-FFF2-40B4-BE49-F238E27FC236}">
                <a16:creationId xmlns:a16="http://schemas.microsoft.com/office/drawing/2014/main" id="{D83DBCE8-6662-BCDC-A156-F8C3729D8D16}"/>
              </a:ext>
            </a:extLst>
          </p:cNvPr>
          <p:cNvCxnSpPr>
            <a:cxnSpLocks/>
          </p:cNvCxnSpPr>
          <p:nvPr/>
        </p:nvCxnSpPr>
        <p:spPr>
          <a:xfrm flipV="1">
            <a:off x="7737892" y="4346271"/>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6A639E88-5883-FE5A-2BDC-9F0599988D3B}"/>
              </a:ext>
            </a:extLst>
          </p:cNvPr>
          <p:cNvSpPr/>
          <p:nvPr/>
        </p:nvSpPr>
        <p:spPr>
          <a:xfrm>
            <a:off x="8509956" y="3901436"/>
            <a:ext cx="1710905" cy="905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Select model</a:t>
            </a:r>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6" descr="Chart, scatter chart&#10;&#10;Description automatically generated">
            <a:extLst>
              <a:ext uri="{FF2B5EF4-FFF2-40B4-BE49-F238E27FC236}">
                <a16:creationId xmlns:a16="http://schemas.microsoft.com/office/drawing/2014/main" id="{5AD96E31-E320-6DC2-34BF-295959C6FA83}"/>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fontScale="85000" lnSpcReduction="20000"/>
          </a:bodyPr>
          <a:lstStyle/>
          <a:p>
            <a:pPr marL="0">
              <a:spcBef>
                <a:spcPts val="1400"/>
              </a:spcBef>
            </a:pPr>
            <a:endParaRPr lang="en-US"/>
          </a:p>
          <a:p>
            <a:pPr marL="0" indent="0">
              <a:spcBef>
                <a:spcPts val="1400"/>
              </a:spcBef>
              <a:buNone/>
            </a:pPr>
            <a:r>
              <a:rPr lang="en-US" dirty="0"/>
              <a:t>This graph shows the flight number compared to the launch site. We can see that while the other 2 sites continue after about flight 60 VAFB SLC 4E stops. This could potentially have an effect on conclusions we are able to draw about the data as it could be </a:t>
            </a:r>
            <a:r>
              <a:rPr lang="en-US" dirty="0" err="1"/>
              <a:t>scuewed</a:t>
            </a:r>
            <a:r>
              <a:rPr lang="en-US" dirty="0"/>
              <a:t>. </a:t>
            </a:r>
            <a:endParaRPr lang="en-US" dirty="0">
              <a:cs typeface="Calibri" panose="020F0502020204030204"/>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tint val="75000"/>
                  </a:schemeClr>
                </a:solidFill>
                <a:latin typeface="+mn-lt"/>
              </a:rPr>
              <a:pPr>
                <a:spcAft>
                  <a:spcPts val="600"/>
                </a:spcAft>
                <a:defRPr/>
              </a:pPr>
              <a:t>17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Chart&#10;&#10;Description automatically generated">
            <a:extLst>
              <a:ext uri="{FF2B5EF4-FFF2-40B4-BE49-F238E27FC236}">
                <a16:creationId xmlns:a16="http://schemas.microsoft.com/office/drawing/2014/main" id="{75BDF601-84A1-A512-0251-4573D1E6F283}"/>
              </a:ext>
            </a:extLst>
          </p:cNvPr>
          <p:cNvPicPr>
            <a:picLocks noChangeAspect="1"/>
          </p:cNvPicPr>
          <p:nvPr/>
        </p:nvPicPr>
        <p:blipFill>
          <a:blip r:embed="rId2"/>
          <a:stretch>
            <a:fillRect/>
          </a:stretch>
        </p:blipFill>
        <p:spPr>
          <a:xfrm>
            <a:off x="659914" y="1177565"/>
            <a:ext cx="10872172" cy="2011350"/>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This graph shows the Payload verse the Launch site and also shows that the first 2 have gaps in their data where certain payloads were never launched from these sites possibly effecting any conclusions we could draw about payload data and launch site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Chart, bar chart&#10;&#10;Description automatically generated">
            <a:extLst>
              <a:ext uri="{FF2B5EF4-FFF2-40B4-BE49-F238E27FC236}">
                <a16:creationId xmlns:a16="http://schemas.microsoft.com/office/drawing/2014/main" id="{606D9AF3-EDED-BF95-691B-6BCD6E54D060}"/>
              </a:ext>
            </a:extLst>
          </p:cNvPr>
          <p:cNvPicPr>
            <a:picLocks noChangeAspect="1"/>
          </p:cNvPicPr>
          <p:nvPr/>
        </p:nvPicPr>
        <p:blipFill>
          <a:blip r:embed="rId2"/>
          <a:stretch>
            <a:fillRect/>
          </a:stretch>
        </p:blipFill>
        <p:spPr>
          <a:xfrm>
            <a:off x="659914" y="1109613"/>
            <a:ext cx="10872172" cy="2147253"/>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This chart shows the success rates at different orbits we can see that some of these orbits has less success that others which could help us draw conclusions about them others have no success rate suggesting that no </a:t>
            </a:r>
            <a:r>
              <a:rPr lang="en-US" sz="2400" dirty="0" err="1">
                <a:cs typeface="Calibri"/>
              </a:rPr>
              <a:t>lauches</a:t>
            </a:r>
            <a:r>
              <a:rPr lang="en-US" sz="2400" dirty="0">
                <a:cs typeface="Calibri"/>
              </a:rPr>
              <a:t> were made to that orbit or none were </a:t>
            </a:r>
            <a:r>
              <a:rPr lang="en-US" sz="2400" dirty="0" err="1">
                <a:cs typeface="Calibri"/>
              </a:rPr>
              <a:t>sucessful</a:t>
            </a:r>
            <a:r>
              <a:rPr lang="en-US" sz="2400" dirty="0">
                <a:cs typeface="Calibri"/>
              </a:rPr>
              <a: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 Slide 5 </a:t>
            </a:r>
          </a:p>
          <a:p>
            <a:pPr>
              <a:lnSpc>
                <a:spcPct val="100000"/>
              </a:lnSpc>
              <a:spcBef>
                <a:spcPts val="1400"/>
              </a:spcBef>
            </a:pPr>
            <a:r>
              <a:rPr lang="en-US" sz="2200" dirty="0">
                <a:solidFill>
                  <a:schemeClr val="accent3">
                    <a:lumMod val="25000"/>
                  </a:schemeClr>
                </a:solidFill>
                <a:latin typeface="Abadi"/>
              </a:rPr>
              <a:t>Introduction – Slide 4</a:t>
            </a:r>
          </a:p>
          <a:p>
            <a:pPr>
              <a:lnSpc>
                <a:spcPct val="100000"/>
              </a:lnSpc>
              <a:spcBef>
                <a:spcPts val="1400"/>
              </a:spcBef>
            </a:pPr>
            <a:r>
              <a:rPr lang="en-US" sz="2200" dirty="0">
                <a:solidFill>
                  <a:schemeClr val="accent3">
                    <a:lumMod val="25000"/>
                  </a:schemeClr>
                </a:solidFill>
                <a:latin typeface="Abadi"/>
              </a:rPr>
              <a:t>Methodology – Slide 6</a:t>
            </a:r>
          </a:p>
          <a:p>
            <a:pPr>
              <a:lnSpc>
                <a:spcPct val="100000"/>
              </a:lnSpc>
              <a:spcBef>
                <a:spcPts val="1400"/>
              </a:spcBef>
            </a:pPr>
            <a:r>
              <a:rPr lang="en-US" sz="2200" dirty="0">
                <a:solidFill>
                  <a:schemeClr val="accent3">
                    <a:lumMod val="25000"/>
                  </a:schemeClr>
                </a:solidFill>
                <a:latin typeface="Abadi"/>
              </a:rPr>
              <a:t>Results – Slide 7</a:t>
            </a:r>
          </a:p>
          <a:p>
            <a:pPr>
              <a:lnSpc>
                <a:spcPct val="100000"/>
              </a:lnSpc>
              <a:spcBef>
                <a:spcPts val="1400"/>
              </a:spcBef>
            </a:pPr>
            <a:r>
              <a:rPr lang="en-US" sz="2200" dirty="0">
                <a:solidFill>
                  <a:schemeClr val="accent3">
                    <a:lumMod val="25000"/>
                  </a:schemeClr>
                </a:solidFill>
                <a:latin typeface="Abadi"/>
              </a:rPr>
              <a:t>Conclusion – Slide 45</a:t>
            </a:r>
          </a:p>
          <a:p>
            <a:pPr>
              <a:lnSpc>
                <a:spcPct val="100000"/>
              </a:lnSpc>
              <a:spcBef>
                <a:spcPts val="1400"/>
              </a:spcBef>
            </a:pPr>
            <a:r>
              <a:rPr lang="en-US" sz="2200" dirty="0">
                <a:solidFill>
                  <a:schemeClr val="accent3">
                    <a:lumMod val="25000"/>
                  </a:schemeClr>
                </a:solidFill>
                <a:latin typeface="Abadi"/>
              </a:rPr>
              <a:t>Appendix – Slide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Chart, scatter chart&#10;&#10;Description automatically generated">
            <a:extLst>
              <a:ext uri="{FF2B5EF4-FFF2-40B4-BE49-F238E27FC236}">
                <a16:creationId xmlns:a16="http://schemas.microsoft.com/office/drawing/2014/main" id="{80639076-87B7-EFD0-698D-476A3AEBAA2C}"/>
              </a:ext>
            </a:extLst>
          </p:cNvPr>
          <p:cNvPicPr>
            <a:picLocks noChangeAspect="1"/>
          </p:cNvPicPr>
          <p:nvPr/>
        </p:nvPicPr>
        <p:blipFill>
          <a:blip r:embed="rId2"/>
          <a:stretch>
            <a:fillRect/>
          </a:stretch>
        </p:blipFill>
        <p:spPr>
          <a:xfrm>
            <a:off x="659914" y="1204744"/>
            <a:ext cx="10872172" cy="195699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This  graph shows flight numbers compared to orbit type and shows that over time the orbits that were launched into changed helping us to draw conclusions about the success of these missions and allowing us to understand why success might have changed.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Chart&#10;&#10;Description automatically generated">
            <a:extLst>
              <a:ext uri="{FF2B5EF4-FFF2-40B4-BE49-F238E27FC236}">
                <a16:creationId xmlns:a16="http://schemas.microsoft.com/office/drawing/2014/main" id="{528883B6-01D5-77A1-DB40-3A769E8F5F3C}"/>
              </a:ext>
            </a:extLst>
          </p:cNvPr>
          <p:cNvPicPr>
            <a:picLocks noChangeAspect="1"/>
          </p:cNvPicPr>
          <p:nvPr/>
        </p:nvPicPr>
        <p:blipFill>
          <a:blip r:embed="rId2"/>
          <a:stretch>
            <a:fillRect/>
          </a:stretch>
        </p:blipFill>
        <p:spPr>
          <a:xfrm>
            <a:off x="-169444" y="-1150174"/>
            <a:ext cx="12185833" cy="443833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This Plot shows Payload vs. Orbit type and allows us to see the success and failures of different payloads at different orbits helping us to better understand the data and why a mission either succeeds or fails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Chart, line chart&#10;&#10;Description automatically generated">
            <a:extLst>
              <a:ext uri="{FF2B5EF4-FFF2-40B4-BE49-F238E27FC236}">
                <a16:creationId xmlns:a16="http://schemas.microsoft.com/office/drawing/2014/main" id="{DC953E18-2611-960A-4332-E25A6681133B}"/>
              </a:ext>
            </a:extLst>
          </p:cNvPr>
          <p:cNvPicPr>
            <a:picLocks noChangeAspect="1"/>
          </p:cNvPicPr>
          <p:nvPr/>
        </p:nvPicPr>
        <p:blipFill>
          <a:blip r:embed="rId2"/>
          <a:stretch>
            <a:fillRect/>
          </a:stretch>
        </p:blipFill>
        <p:spPr>
          <a:xfrm>
            <a:off x="659914" y="1068842"/>
            <a:ext cx="10872172" cy="222879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sz="2400" dirty="0">
                <a:cs typeface="Calibri"/>
              </a:rPr>
              <a:t>This plot show success rate and how it </a:t>
            </a:r>
            <a:r>
              <a:rPr lang="en-US" sz="2400" dirty="0" err="1">
                <a:cs typeface="Calibri"/>
              </a:rPr>
              <a:t>compars</a:t>
            </a:r>
            <a:r>
              <a:rPr lang="en-US" sz="2400" dirty="0">
                <a:cs typeface="Calibri"/>
              </a:rPr>
              <a:t> to the date it shows that as time has past success has increased this allows us to tie in all of our data to make predictions and conclusions on why this might be and what SpaceX did to achieve this success.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025EFD5-738C-41B9-87FE-0C00E211B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5" descr="Graphical user interface, text, application&#10;&#10;Description automatically generated">
            <a:extLst>
              <a:ext uri="{FF2B5EF4-FFF2-40B4-BE49-F238E27FC236}">
                <a16:creationId xmlns:a16="http://schemas.microsoft.com/office/drawing/2014/main" id="{863A892E-B90E-DB9F-7AAE-A5ECB5BA2C06}"/>
              </a:ext>
            </a:extLst>
          </p:cNvPr>
          <p:cNvPicPr>
            <a:picLocks noChangeAspect="1"/>
          </p:cNvPicPr>
          <p:nvPr/>
        </p:nvPicPr>
        <p:blipFill rotWithShape="1">
          <a:blip r:embed="rId2"/>
          <a:srcRect t="233" r="-1" b="1035"/>
          <a:stretch/>
        </p:blipFill>
        <p:spPr>
          <a:xfrm>
            <a:off x="858284" y="1165109"/>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4"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827048" y="444272"/>
            <a:ext cx="57214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27048" y="1904772"/>
            <a:ext cx="5721484" cy="4351338"/>
          </a:xfrm>
          <a:prstGeom prst="rect">
            <a:avLst/>
          </a:prstGeom>
        </p:spPr>
        <p:txBody>
          <a:bodyPr vert="horz" lIns="91440" tIns="45720" rIns="91440" bIns="45720" rtlCol="0" anchor="t">
            <a:normAutofit/>
          </a:bodyPr>
          <a:lstStyle/>
          <a:p>
            <a:pPr marL="0" indent="0">
              <a:spcBef>
                <a:spcPts val="1400"/>
              </a:spcBef>
              <a:buNone/>
            </a:pPr>
            <a:r>
              <a:rPr lang="en-US" dirty="0">
                <a:cs typeface="Calibri" panose="020F0502020204030204"/>
              </a:rPr>
              <a:t>This shows a list of all launch sites produced by the </a:t>
            </a:r>
            <a:r>
              <a:rPr lang="en-US" dirty="0" err="1">
                <a:cs typeface="Calibri" panose="020F0502020204030204"/>
              </a:rPr>
              <a:t>sql</a:t>
            </a:r>
            <a:r>
              <a:rPr lang="en-US" dirty="0">
                <a:cs typeface="Calibri" panose="020F0502020204030204"/>
              </a:rPr>
              <a:t> </a:t>
            </a:r>
            <a:r>
              <a:rPr lang="en-US" dirty="0" err="1">
                <a:cs typeface="Calibri" panose="020F0502020204030204"/>
              </a:rPr>
              <a:t>querry</a:t>
            </a:r>
            <a:r>
              <a:rPr lang="en-US" dirty="0">
                <a:cs typeface="Calibri" panose="020F0502020204030204"/>
              </a:rPr>
              <a:t> </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38342" y="6356350"/>
            <a:ext cx="11154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Names Begin with 'CCA'</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5" descr="Table&#10;&#10;Description automatically generated">
            <a:extLst>
              <a:ext uri="{FF2B5EF4-FFF2-40B4-BE49-F238E27FC236}">
                <a16:creationId xmlns:a16="http://schemas.microsoft.com/office/drawing/2014/main" id="{2428FAB7-9F45-A2A6-8092-5EE6AE828A40}"/>
              </a:ext>
            </a:extLst>
          </p:cNvPr>
          <p:cNvPicPr>
            <a:picLocks noChangeAspect="1"/>
          </p:cNvPicPr>
          <p:nvPr/>
        </p:nvPicPr>
        <p:blipFill>
          <a:blip r:embed="rId2"/>
          <a:stretch>
            <a:fillRect/>
          </a:stretch>
        </p:blipFill>
        <p:spPr>
          <a:xfrm>
            <a:off x="2915922" y="704504"/>
            <a:ext cx="6360156"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chor="t">
            <a:normAutofit/>
          </a:bodyPr>
          <a:lstStyle/>
          <a:p>
            <a:pPr marL="0" indent="0">
              <a:spcBef>
                <a:spcPts val="1400"/>
              </a:spcBef>
              <a:buNone/>
            </a:pPr>
            <a:r>
              <a:rPr lang="en-US" dirty="0">
                <a:cs typeface="Calibri"/>
              </a:rPr>
              <a:t>This shows first 5 queries starting with CCA that were produced by the </a:t>
            </a:r>
            <a:r>
              <a:rPr lang="en-US" dirty="0" err="1">
                <a:cs typeface="Calibri"/>
              </a:rPr>
              <a:t>sql</a:t>
            </a:r>
            <a:r>
              <a:rPr lang="en-US" dirty="0">
                <a:cs typeface="Calibri"/>
              </a:rPr>
              <a:t> </a:t>
            </a:r>
            <a:r>
              <a:rPr lang="en-US" dirty="0" err="1">
                <a:cs typeface="Calibri"/>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199" y="2228850"/>
            <a:ext cx="10146541" cy="1096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Payload Mass</a:t>
            </a:r>
          </a:p>
        </p:txBody>
      </p:sp>
      <p:pic>
        <p:nvPicPr>
          <p:cNvPr id="2" name="Picture 5">
            <a:extLst>
              <a:ext uri="{FF2B5EF4-FFF2-40B4-BE49-F238E27FC236}">
                <a16:creationId xmlns:a16="http://schemas.microsoft.com/office/drawing/2014/main" id="{F04BB556-C437-F7F8-9789-1C28CDADA33E}"/>
              </a:ext>
            </a:extLst>
          </p:cNvPr>
          <p:cNvPicPr>
            <a:picLocks noChangeAspect="1"/>
          </p:cNvPicPr>
          <p:nvPr/>
        </p:nvPicPr>
        <p:blipFill>
          <a:blip r:embed="rId2"/>
          <a:stretch>
            <a:fillRect/>
          </a:stretch>
        </p:blipFill>
        <p:spPr>
          <a:xfrm>
            <a:off x="2664125" y="128975"/>
            <a:ext cx="6617553" cy="209759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532241"/>
            <a:ext cx="10144180" cy="2203206"/>
          </a:xfrm>
          <a:prstGeom prst="rect">
            <a:avLst/>
          </a:prstGeom>
        </p:spPr>
        <p:txBody>
          <a:bodyPr vert="horz" lIns="91440" tIns="45720" rIns="91440" bIns="45720" rtlCol="0" anchor="t">
            <a:normAutofit/>
          </a:bodyPr>
          <a:lstStyle/>
          <a:p>
            <a:pPr marL="0" indent="0">
              <a:spcBef>
                <a:spcPts val="1400"/>
              </a:spcBef>
              <a:buNone/>
            </a:pPr>
            <a:r>
              <a:rPr lang="en-US" sz="2000" dirty="0">
                <a:cs typeface="Calibri" panose="020F0502020204030204"/>
              </a:rPr>
              <a:t>This shows the total payload mass for NASA produced by the SQL </a:t>
            </a:r>
            <a:r>
              <a:rPr lang="en-US" sz="2000" dirty="0" err="1">
                <a:cs typeface="Calibri" panose="020F0502020204030204"/>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8199" y="2228850"/>
            <a:ext cx="10146541" cy="1096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Average Payload Mass by F9 v1.1</a:t>
            </a:r>
          </a:p>
        </p:txBody>
      </p:sp>
      <p:pic>
        <p:nvPicPr>
          <p:cNvPr id="2" name="Picture 5" descr="A picture containing text&#10;&#10;Description automatically generated">
            <a:extLst>
              <a:ext uri="{FF2B5EF4-FFF2-40B4-BE49-F238E27FC236}">
                <a16:creationId xmlns:a16="http://schemas.microsoft.com/office/drawing/2014/main" id="{E688CA8D-40FC-D064-F09A-FC8931827019}"/>
              </a:ext>
            </a:extLst>
          </p:cNvPr>
          <p:cNvPicPr>
            <a:picLocks noChangeAspect="1"/>
          </p:cNvPicPr>
          <p:nvPr/>
        </p:nvPicPr>
        <p:blipFill>
          <a:blip r:embed="rId2"/>
          <a:stretch>
            <a:fillRect/>
          </a:stretch>
        </p:blipFill>
        <p:spPr>
          <a:xfrm>
            <a:off x="3181709" y="506063"/>
            <a:ext cx="6013704" cy="171722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532241"/>
            <a:ext cx="10144180" cy="2203206"/>
          </a:xfrm>
          <a:prstGeom prst="rect">
            <a:avLst/>
          </a:prstGeom>
        </p:spPr>
        <p:txBody>
          <a:bodyPr vert="horz" lIns="91440" tIns="45720" rIns="91440" bIns="45720" rtlCol="0" anchor="t">
            <a:normAutofit/>
          </a:bodyPr>
          <a:lstStyle/>
          <a:p>
            <a:pPr marL="0" indent="0">
              <a:spcBef>
                <a:spcPts val="1400"/>
              </a:spcBef>
              <a:buNone/>
            </a:pPr>
            <a:r>
              <a:rPr lang="en-US" sz="2000" dirty="0">
                <a:cs typeface="Calibri"/>
              </a:rPr>
              <a:t>This shows the average payload mass carried by the F9 v1.1 booster produced by the SQL </a:t>
            </a:r>
            <a:r>
              <a:rPr lang="en-US" sz="2000" dirty="0" err="1">
                <a:cs typeface="Calibri"/>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8199" y="2228850"/>
            <a:ext cx="10146541" cy="1096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First Successful Ground Landing Date</a:t>
            </a:r>
          </a:p>
        </p:txBody>
      </p:sp>
      <p:pic>
        <p:nvPicPr>
          <p:cNvPr id="2" name="Picture 5" descr="A picture containing text&#10;&#10;Description automatically generated">
            <a:extLst>
              <a:ext uri="{FF2B5EF4-FFF2-40B4-BE49-F238E27FC236}">
                <a16:creationId xmlns:a16="http://schemas.microsoft.com/office/drawing/2014/main" id="{7352BDDE-C832-BF6C-139B-81884F115B35}"/>
              </a:ext>
            </a:extLst>
          </p:cNvPr>
          <p:cNvPicPr>
            <a:picLocks noChangeAspect="1"/>
          </p:cNvPicPr>
          <p:nvPr/>
        </p:nvPicPr>
        <p:blipFill>
          <a:blip r:embed="rId2"/>
          <a:stretch>
            <a:fillRect/>
          </a:stretch>
        </p:blipFill>
        <p:spPr>
          <a:xfrm>
            <a:off x="3670540" y="-4475"/>
            <a:ext cx="4274043" cy="258015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532241"/>
            <a:ext cx="10144180" cy="2203206"/>
          </a:xfrm>
          <a:prstGeom prst="rect">
            <a:avLst/>
          </a:prstGeom>
        </p:spPr>
        <p:txBody>
          <a:bodyPr vert="horz" lIns="91440" tIns="45720" rIns="91440" bIns="45720" rtlCol="0" anchor="t">
            <a:normAutofit/>
          </a:bodyPr>
          <a:lstStyle/>
          <a:p>
            <a:pPr marL="0" indent="0">
              <a:spcBef>
                <a:spcPts val="1400"/>
              </a:spcBef>
              <a:buNone/>
            </a:pPr>
            <a:r>
              <a:rPr lang="en-US" sz="2000" dirty="0">
                <a:cs typeface="Calibri"/>
              </a:rPr>
              <a:t>This shows first successful ground landing date produced by SQL </a:t>
            </a:r>
            <a:r>
              <a:rPr lang="en-US" sz="2000" dirty="0" err="1">
                <a:cs typeface="Calibri"/>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025EFD5-738C-41B9-87FE-0C00E211B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a:extLst>
              <a:ext uri="{FF2B5EF4-FFF2-40B4-BE49-F238E27FC236}">
                <a16:creationId xmlns:a16="http://schemas.microsoft.com/office/drawing/2014/main" id="{ECEE24C3-2AF3-8023-B9EA-36DAFA0B0D70}"/>
              </a:ext>
            </a:extLst>
          </p:cNvPr>
          <p:cNvPicPr>
            <a:picLocks noChangeAspect="1"/>
          </p:cNvPicPr>
          <p:nvPr/>
        </p:nvPicPr>
        <p:blipFill rotWithShape="1">
          <a:blip r:embed="rId2"/>
          <a:srcRect t="960" b="11962"/>
          <a:stretch/>
        </p:blipFill>
        <p:spPr>
          <a:xfrm>
            <a:off x="858284" y="1165109"/>
            <a:ext cx="4261337" cy="4351338"/>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827048" y="444272"/>
            <a:ext cx="572148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27048" y="1904772"/>
            <a:ext cx="5721484" cy="4351338"/>
          </a:xfrm>
          <a:prstGeom prst="rect">
            <a:avLst/>
          </a:prstGeom>
        </p:spPr>
        <p:txBody>
          <a:bodyPr vert="horz" lIns="91440" tIns="45720" rIns="91440" bIns="45720" rtlCol="0" anchor="t">
            <a:normAutofit/>
          </a:bodyPr>
          <a:lstStyle/>
          <a:p>
            <a:pPr marL="0" indent="0">
              <a:spcBef>
                <a:spcPts val="1400"/>
              </a:spcBef>
              <a:buNone/>
            </a:pPr>
            <a:r>
              <a:rPr lang="en-US" dirty="0">
                <a:cs typeface="Calibri"/>
              </a:rPr>
              <a:t>This shows the names of all the boosters who have landed on a drone ship with payload between 4000 and 6000 produced by SQL </a:t>
            </a:r>
            <a:r>
              <a:rPr lang="en-US" dirty="0" err="1">
                <a:cs typeface="Calibri"/>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238342" y="6356350"/>
            <a:ext cx="11154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Total Number of Successful and Failure Mission Outcomes</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5">
            <a:extLst>
              <a:ext uri="{FF2B5EF4-FFF2-40B4-BE49-F238E27FC236}">
                <a16:creationId xmlns:a16="http://schemas.microsoft.com/office/drawing/2014/main" id="{B1A5BB03-A112-158E-3C8B-8B0F039C2E03}"/>
              </a:ext>
            </a:extLst>
          </p:cNvPr>
          <p:cNvPicPr>
            <a:picLocks noChangeAspect="1"/>
          </p:cNvPicPr>
          <p:nvPr/>
        </p:nvPicPr>
        <p:blipFill>
          <a:blip r:embed="rId2"/>
          <a:stretch>
            <a:fillRect/>
          </a:stretch>
        </p:blipFill>
        <p:spPr>
          <a:xfrm>
            <a:off x="703182" y="2251988"/>
            <a:ext cx="4777381" cy="21842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4962" y="1984443"/>
            <a:ext cx="5458838" cy="4192520"/>
          </a:xfrm>
          <a:prstGeom prst="rect">
            <a:avLst/>
          </a:prstGeom>
        </p:spPr>
        <p:txBody>
          <a:bodyPr vert="horz" lIns="91440" tIns="45720" rIns="91440" bIns="45720" rtlCol="0" anchor="t">
            <a:normAutofit/>
          </a:bodyPr>
          <a:lstStyle/>
          <a:p>
            <a:pPr marL="0" indent="0">
              <a:spcBef>
                <a:spcPts val="1400"/>
              </a:spcBef>
              <a:buNone/>
            </a:pPr>
            <a:r>
              <a:rPr lang="en-US" dirty="0">
                <a:cs typeface="Calibri"/>
              </a:rPr>
              <a:t>This shows the failures and success and what type they are produced by the SQL </a:t>
            </a:r>
            <a:r>
              <a:rPr lang="en-US" dirty="0" err="1">
                <a:cs typeface="Calibri"/>
              </a:rPr>
              <a:t>querry</a:t>
            </a:r>
            <a:endParaRPr lang="en-US">
              <a:cs typeface="Calibri"/>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1336390"/>
            <a:ext cx="6155988" cy="118292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900" kern="1200">
                <a:solidFill>
                  <a:schemeClr val="tx1"/>
                </a:solidFill>
                <a:latin typeface="+mj-lt"/>
                <a:ea typeface="+mj-ea"/>
                <a:cs typeface="+mj-cs"/>
              </a:rPr>
              <a:t>Boosters Carried Maximum Payload</a:t>
            </a:r>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3776" y="2829330"/>
            <a:ext cx="6190412" cy="3344459"/>
          </a:xfrm>
          <a:prstGeom prst="rect">
            <a:avLst/>
          </a:prstGeom>
        </p:spPr>
        <p:txBody>
          <a:bodyPr vert="horz" lIns="91440" tIns="45720" rIns="91440" bIns="45720" rtlCol="0" anchor="t">
            <a:normAutofit/>
          </a:bodyPr>
          <a:lstStyle/>
          <a:p>
            <a:pPr marL="0" indent="0">
              <a:spcBef>
                <a:spcPts val="1400"/>
              </a:spcBef>
              <a:buNone/>
            </a:pPr>
            <a:r>
              <a:rPr lang="en-US" sz="2000" dirty="0">
                <a:solidFill>
                  <a:srgbClr val="000000">
                    <a:alpha val="80000"/>
                  </a:srgbClr>
                </a:solidFill>
                <a:cs typeface="Calibri"/>
              </a:rPr>
              <a:t>This shows the names of the boosters that carried the max payload produced by the SQL </a:t>
            </a:r>
            <a:r>
              <a:rPr lang="en-US" sz="2000" dirty="0" err="1">
                <a:solidFill>
                  <a:srgbClr val="000000">
                    <a:alpha val="80000"/>
                  </a:srgbClr>
                </a:solidFill>
                <a:cs typeface="Calibri"/>
              </a:rPr>
              <a:t>querry</a:t>
            </a:r>
          </a:p>
        </p:txBody>
      </p:sp>
      <p:pic>
        <p:nvPicPr>
          <p:cNvPr id="2" name="Picture 5" descr="Graphical user interface, text, application&#10;&#10;Description automatically generated">
            <a:extLst>
              <a:ext uri="{FF2B5EF4-FFF2-40B4-BE49-F238E27FC236}">
                <a16:creationId xmlns:a16="http://schemas.microsoft.com/office/drawing/2014/main" id="{20E7B00E-DEF8-D8AB-8EA6-E789AA02CF2C}"/>
              </a:ext>
            </a:extLst>
          </p:cNvPr>
          <p:cNvPicPr>
            <a:picLocks noChangeAspect="1"/>
          </p:cNvPicPr>
          <p:nvPr/>
        </p:nvPicPr>
        <p:blipFill>
          <a:blip r:embed="rId2"/>
          <a:stretch>
            <a:fillRect/>
          </a:stretch>
        </p:blipFill>
        <p:spPr>
          <a:xfrm>
            <a:off x="8534468" y="1336390"/>
            <a:ext cx="1624773" cy="4837394"/>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30</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4DA114-677C-40D8-8FFA-43531834CFBF}"/>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2015 Launch Records</a:t>
            </a:r>
          </a:p>
        </p:txBody>
      </p:sp>
      <p:pic>
        <p:nvPicPr>
          <p:cNvPr id="2" name="Picture 5" descr="Table&#10;&#10;Description automatically generated">
            <a:extLst>
              <a:ext uri="{FF2B5EF4-FFF2-40B4-BE49-F238E27FC236}">
                <a16:creationId xmlns:a16="http://schemas.microsoft.com/office/drawing/2014/main" id="{35B8F56E-EDBE-1E55-DABD-5CF32F8EFA8B}"/>
              </a:ext>
            </a:extLst>
          </p:cNvPr>
          <p:cNvPicPr>
            <a:picLocks noChangeAspect="1"/>
          </p:cNvPicPr>
          <p:nvPr/>
        </p:nvPicPr>
        <p:blipFill rotWithShape="1">
          <a:blip r:embed="rId2"/>
          <a:srcRect b="4257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r>
              <a:rPr lang="en-US" sz="1800" dirty="0">
                <a:cs typeface="Calibri" panose="020F0502020204030204"/>
              </a:rPr>
              <a:t>This shows the 2015 launch records produced by the </a:t>
            </a:r>
            <a:r>
              <a:rPr lang="en-US" sz="1800" dirty="0" err="1">
                <a:cs typeface="Calibri" panose="020F0502020204030204"/>
              </a:rPr>
              <a:t>sql</a:t>
            </a:r>
            <a:r>
              <a:rPr lang="en-US" sz="1800" dirty="0">
                <a:cs typeface="Calibri" panose="020F0502020204030204"/>
              </a:rPr>
              <a:t> </a:t>
            </a:r>
            <a:r>
              <a:rPr lang="en-US" sz="1800" dirty="0" err="1">
                <a:cs typeface="Calibri" panose="020F0502020204030204"/>
              </a:rPr>
              <a:t>querry</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31</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Folium Map Site Locations</a:t>
            </a:r>
            <a:endParaRPr lang="en-US" sz="3600" dirty="0">
              <a:solidFill>
                <a:schemeClr val="tx1"/>
              </a:solidFill>
              <a:latin typeface="+mj-lt"/>
              <a:ea typeface="+mj-ea"/>
              <a:cs typeface="Calibri Light"/>
            </a:endParaRPr>
          </a:p>
        </p:txBody>
      </p:sp>
      <p:pic>
        <p:nvPicPr>
          <p:cNvPr id="4" name="Picture 5" descr="Map&#10;&#10;Description automatically generated">
            <a:extLst>
              <a:ext uri="{FF2B5EF4-FFF2-40B4-BE49-F238E27FC236}">
                <a16:creationId xmlns:a16="http://schemas.microsoft.com/office/drawing/2014/main" id="{AB00BFB5-8C5B-0F2C-2CD2-C724BBCDE577}"/>
              </a:ext>
            </a:extLst>
          </p:cNvPr>
          <p:cNvPicPr>
            <a:picLocks noChangeAspect="1"/>
          </p:cNvPicPr>
          <p:nvPr/>
        </p:nvPicPr>
        <p:blipFill rotWithShape="1">
          <a:blip r:embed="rId2"/>
          <a:srcRect t="27744" b="1692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spcBef>
                <a:spcPts val="1400"/>
              </a:spcBef>
              <a:buNone/>
            </a:pPr>
            <a:r>
              <a:rPr lang="en-US" sz="1800" dirty="0">
                <a:cs typeface="Calibri"/>
              </a:rPr>
              <a:t>Shows the Launch sites used by SpaceX</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34</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Folium </a:t>
            </a:r>
            <a:r>
              <a:rPr lang="en-US" sz="4400" dirty="0">
                <a:solidFill>
                  <a:schemeClr val="tx1"/>
                </a:solidFill>
                <a:latin typeface="+mj-lt"/>
                <a:ea typeface="+mj-ea"/>
                <a:cs typeface="+mj-cs"/>
              </a:rPr>
              <a:t>Map Success and Failures</a:t>
            </a:r>
            <a:endParaRPr lang="en-US" sz="4400" kern="1200" dirty="0">
              <a:solidFill>
                <a:schemeClr val="tx1"/>
              </a:solidFill>
              <a:latin typeface="+mj-lt"/>
              <a:ea typeface="+mj-ea"/>
              <a:cs typeface="Calibri Light"/>
            </a:endParaRP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3" descr="A picture containing text&#10;&#10;Description automatically generated">
            <a:extLst>
              <a:ext uri="{FF2B5EF4-FFF2-40B4-BE49-F238E27FC236}">
                <a16:creationId xmlns:a16="http://schemas.microsoft.com/office/drawing/2014/main" id="{043FF10A-B2E6-45E7-9BFF-5AF335D6E673}"/>
              </a:ext>
            </a:extLst>
          </p:cNvPr>
          <p:cNvPicPr>
            <a:picLocks noChangeAspect="1"/>
          </p:cNvPicPr>
          <p:nvPr/>
        </p:nvPicPr>
        <p:blipFill>
          <a:blip r:embed="rId2"/>
          <a:stretch>
            <a:fillRect/>
          </a:stretch>
        </p:blipFill>
        <p:spPr>
          <a:xfrm>
            <a:off x="703182" y="719347"/>
            <a:ext cx="4777381" cy="524956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4962" y="1984443"/>
            <a:ext cx="5458838" cy="4192520"/>
          </a:xfrm>
          <a:prstGeom prst="rect">
            <a:avLst/>
          </a:prstGeom>
        </p:spPr>
        <p:txBody>
          <a:bodyPr vert="horz" lIns="91440" tIns="45720" rIns="91440" bIns="45720" rtlCol="0" anchor="t">
            <a:normAutofit/>
          </a:bodyPr>
          <a:lstStyle/>
          <a:p>
            <a:pPr marL="0" indent="0">
              <a:spcBef>
                <a:spcPts val="1400"/>
              </a:spcBef>
              <a:buNone/>
            </a:pPr>
            <a:r>
              <a:rPr lang="en-US" sz="2600" dirty="0">
                <a:cs typeface="Calibri"/>
              </a:rPr>
              <a:t>Shows the different launch locations in launch site and success</a:t>
            </a:r>
          </a:p>
          <a:p>
            <a:pPr>
              <a:spcBef>
                <a:spcPts val="1400"/>
              </a:spcBef>
            </a:pPr>
            <a:endParaRPr lang="en-US" sz="26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5381625" y="609600"/>
            <a:ext cx="581636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Folium Map Distance from Features </a:t>
            </a:r>
            <a:endParaRPr lang="en-US" sz="4400" dirty="0">
              <a:solidFill>
                <a:schemeClr val="tx1"/>
              </a:solidFill>
              <a:latin typeface="Calibri Light"/>
              <a:ea typeface="+mj-ea"/>
              <a:cs typeface="Calibri Light"/>
            </a:endParaRPr>
          </a:p>
        </p:txBody>
      </p:sp>
      <p:sp>
        <p:nvSpPr>
          <p:cNvPr id="15" name="Freeform: Shape 14">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3" descr="A picture containing map&#10;&#10;Description automatically generated">
            <a:extLst>
              <a:ext uri="{FF2B5EF4-FFF2-40B4-BE49-F238E27FC236}">
                <a16:creationId xmlns:a16="http://schemas.microsoft.com/office/drawing/2014/main" id="{32EA084B-6B37-A596-E926-680CFD3467CE}"/>
              </a:ext>
            </a:extLst>
          </p:cNvPr>
          <p:cNvPicPr>
            <a:picLocks noChangeAspect="1"/>
          </p:cNvPicPr>
          <p:nvPr/>
        </p:nvPicPr>
        <p:blipFill>
          <a:blip r:embed="rId2"/>
          <a:stretch>
            <a:fillRect/>
          </a:stretch>
        </p:blipFill>
        <p:spPr>
          <a:xfrm>
            <a:off x="723899" y="2210466"/>
            <a:ext cx="4029075" cy="286228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81625" y="2194101"/>
            <a:ext cx="5816362" cy="3908587"/>
          </a:xfrm>
          <a:prstGeom prst="rect">
            <a:avLst/>
          </a:prstGeom>
        </p:spPr>
        <p:txBody>
          <a:bodyPr vert="horz" lIns="91440" tIns="45720" rIns="91440" bIns="45720" rtlCol="0" anchor="t">
            <a:normAutofit/>
          </a:bodyPr>
          <a:lstStyle/>
          <a:p>
            <a:pPr marL="0" indent="0">
              <a:spcBef>
                <a:spcPts val="1400"/>
              </a:spcBef>
              <a:buNone/>
            </a:pPr>
            <a:r>
              <a:rPr lang="en-US" sz="2000" dirty="0">
                <a:cs typeface="Calibri"/>
              </a:rPr>
              <a:t>Shows distance between coat and launch site to use in analysis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36</a:t>
            </a:fld>
            <a:endParaRPr lang="en-US" sz="10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769570" y="530578"/>
            <a:ext cx="4771178" cy="11601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All Sites Pie chart</a:t>
            </a:r>
          </a:p>
        </p:txBody>
      </p:sp>
      <p:pic>
        <p:nvPicPr>
          <p:cNvPr id="2" name="Picture 3" descr="Chart, pie chart&#10;&#10;Description automatically generated">
            <a:extLst>
              <a:ext uri="{FF2B5EF4-FFF2-40B4-BE49-F238E27FC236}">
                <a16:creationId xmlns:a16="http://schemas.microsoft.com/office/drawing/2014/main" id="{6DB73068-0564-6E9F-C42F-F7D3DA37ED11}"/>
              </a:ext>
            </a:extLst>
          </p:cNvPr>
          <p:cNvPicPr>
            <a:picLocks noChangeAspect="1"/>
          </p:cNvPicPr>
          <p:nvPr/>
        </p:nvPicPr>
        <p:blipFill>
          <a:blip r:embed="rId2"/>
          <a:stretch>
            <a:fillRect/>
          </a:stretch>
        </p:blipFill>
        <p:spPr>
          <a:xfrm>
            <a:off x="838199" y="2114510"/>
            <a:ext cx="5440195" cy="251609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5" name="Arc 14">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69570" y="1825625"/>
            <a:ext cx="4771178" cy="4388908"/>
          </a:xfrm>
          <a:prstGeom prst="rect">
            <a:avLst/>
          </a:prstGeom>
        </p:spPr>
        <p:txBody>
          <a:bodyPr vert="horz" lIns="91440" tIns="45720" rIns="91440" bIns="45720" rtlCol="0" anchor="t">
            <a:normAutofit/>
          </a:bodyPr>
          <a:lstStyle/>
          <a:p>
            <a:pPr marL="0" indent="0">
              <a:spcBef>
                <a:spcPts val="1400"/>
              </a:spcBef>
              <a:buNone/>
            </a:pPr>
            <a:r>
              <a:rPr lang="en-US" sz="2600" dirty="0">
                <a:cs typeface="Calibri"/>
              </a:rPr>
              <a:t>Shows  the percent of successes that came from each different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a:solidFill>
                  <a:schemeClr val="tx1">
                    <a:lumMod val="50000"/>
                    <a:lumOff val="50000"/>
                  </a:schemeClr>
                </a:solidFill>
                <a:latin typeface="+mn-lt"/>
              </a:rPr>
              <a:pPr>
                <a:spcAft>
                  <a:spcPts val="600"/>
                </a:spcAft>
              </a:pPr>
              <a:t>38</a:t>
            </a:fld>
            <a:endParaRPr lang="en-US" sz="1200" dirty="0">
              <a:solidFill>
                <a:schemeClr val="tx1">
                  <a:lumMod val="50000"/>
                  <a:lumOff val="50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Arc 1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Highest success Launch Site Pie</a:t>
            </a:r>
          </a:p>
        </p:txBody>
      </p:sp>
      <p:sp>
        <p:nvSpPr>
          <p:cNvPr id="17" name="Freeform: Shape 1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3" descr="Chart, pie chart&#10;&#10;Description automatically generated">
            <a:extLst>
              <a:ext uri="{FF2B5EF4-FFF2-40B4-BE49-F238E27FC236}">
                <a16:creationId xmlns:a16="http://schemas.microsoft.com/office/drawing/2014/main" id="{8797295F-9F89-0F97-ADB3-83968931F87F}"/>
              </a:ext>
            </a:extLst>
          </p:cNvPr>
          <p:cNvPicPr>
            <a:picLocks noChangeAspect="1"/>
          </p:cNvPicPr>
          <p:nvPr/>
        </p:nvPicPr>
        <p:blipFill>
          <a:blip r:embed="rId2"/>
          <a:stretch>
            <a:fillRect/>
          </a:stretch>
        </p:blipFill>
        <p:spPr>
          <a:xfrm>
            <a:off x="703182" y="2239359"/>
            <a:ext cx="4777381" cy="220953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94962" y="1984443"/>
            <a:ext cx="5458838" cy="4192520"/>
          </a:xfrm>
          <a:prstGeom prst="rect">
            <a:avLst/>
          </a:prstGeom>
        </p:spPr>
        <p:txBody>
          <a:bodyPr vert="horz" lIns="91440" tIns="45720" rIns="91440" bIns="45720" rtlCol="0" anchor="t">
            <a:normAutofit/>
          </a:bodyPr>
          <a:lstStyle/>
          <a:p>
            <a:pPr marL="0" indent="0">
              <a:spcBef>
                <a:spcPts val="1400"/>
              </a:spcBef>
              <a:buNone/>
            </a:pPr>
            <a:r>
              <a:rPr lang="en-US" sz="2600" dirty="0">
                <a:cs typeface="Calibri"/>
              </a:rPr>
              <a:t>Shows the success vs. Failure rate at the highest success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373AA42A-88D8-4E6B-6268-B608A819E6B5}"/>
              </a:ext>
            </a:extLst>
          </p:cNvPr>
          <p:cNvSpPr txBox="1"/>
          <p:nvPr/>
        </p:nvSpPr>
        <p:spPr>
          <a:xfrm>
            <a:off x="1146450" y="1875383"/>
            <a:ext cx="767750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In this project We looked into the data behind all of Space X's launches to look for viable and important data around whether their missions were a success or not. This was with the goal of helping our own company Space Y to succeed and to find the best ways to launch rockets with the most success. We looked into questions of whether things like payload mass and launch location had effects on rocket success </a:t>
            </a:r>
            <a:r>
              <a:rPr lang="en-US">
                <a:cs typeface="Calibri"/>
              </a:rPr>
              <a:t>along</a:t>
            </a:r>
            <a:r>
              <a:rPr lang="en-US" dirty="0">
                <a:cs typeface="Calibri"/>
              </a:rPr>
              <a:t> with other things and were able to draw conclusions on what variables were best to allow the best success rate of missions.</a:t>
            </a:r>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769570" y="530578"/>
            <a:ext cx="4771178" cy="116011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mj-lt"/>
                <a:ea typeface="+mj-ea"/>
                <a:cs typeface="+mj-cs"/>
              </a:rPr>
              <a:t>Payload vs. Outcome</a:t>
            </a:r>
            <a:endParaRPr lang="en-US" dirty="0">
              <a:ea typeface="+mj-ea"/>
              <a:cs typeface="+mj-cs"/>
            </a:endParaRPr>
          </a:p>
        </p:txBody>
      </p:sp>
      <p:sp>
        <p:nvSpPr>
          <p:cNvPr id="15" name="Arc 14">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769570" y="1825625"/>
            <a:ext cx="4771178" cy="4388908"/>
          </a:xfrm>
          <a:prstGeom prst="rect">
            <a:avLst/>
          </a:prstGeom>
        </p:spPr>
        <p:txBody>
          <a:bodyPr vert="horz" lIns="91440" tIns="45720" rIns="91440" bIns="45720" rtlCol="0" anchor="t">
            <a:normAutofit/>
          </a:bodyPr>
          <a:lstStyle/>
          <a:p>
            <a:pPr marL="0" indent="0">
              <a:spcBef>
                <a:spcPts val="1400"/>
              </a:spcBef>
              <a:buNone/>
            </a:pPr>
            <a:r>
              <a:rPr lang="en-US" sz="2600" dirty="0">
                <a:cs typeface="Calibri"/>
              </a:rPr>
              <a:t>Shows  the relationship between payload and outcome in the range provided by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dirty="0">
                <a:solidFill>
                  <a:schemeClr val="tx1">
                    <a:lumMod val="50000"/>
                    <a:lumOff val="50000"/>
                  </a:schemeClr>
                </a:solidFill>
                <a:latin typeface="+mn-lt"/>
              </a:rPr>
              <a:pPr>
                <a:spcAft>
                  <a:spcPts val="600"/>
                </a:spcAft>
              </a:pPr>
              <a:t>40</a:t>
            </a:fld>
            <a:endParaRPr lang="en-US" sz="1200" dirty="0">
              <a:solidFill>
                <a:schemeClr val="tx1">
                  <a:lumMod val="50000"/>
                  <a:lumOff val="50000"/>
                </a:schemeClr>
              </a:solidFill>
              <a:latin typeface="+mn-lt"/>
            </a:endParaRPr>
          </a:p>
        </p:txBody>
      </p:sp>
      <p:pic>
        <p:nvPicPr>
          <p:cNvPr id="4" name="Picture 5">
            <a:extLst>
              <a:ext uri="{FF2B5EF4-FFF2-40B4-BE49-F238E27FC236}">
                <a16:creationId xmlns:a16="http://schemas.microsoft.com/office/drawing/2014/main" id="{0081BC1E-7FB3-22B6-1F89-2FDE7A74E433}"/>
              </a:ext>
            </a:extLst>
          </p:cNvPr>
          <p:cNvPicPr>
            <a:picLocks noChangeAspect="1"/>
          </p:cNvPicPr>
          <p:nvPr/>
        </p:nvPicPr>
        <p:blipFill>
          <a:blip r:embed="rId2"/>
          <a:stretch>
            <a:fillRect/>
          </a:stretch>
        </p:blipFill>
        <p:spPr>
          <a:xfrm>
            <a:off x="296174" y="1822443"/>
            <a:ext cx="6236898" cy="2724283"/>
          </a:xfrm>
          <a:prstGeom prst="rect">
            <a:avLst/>
          </a:prstGeom>
        </p:spPr>
      </p:pic>
    </p:spTree>
    <p:extLst>
      <p:ext uri="{BB962C8B-B14F-4D97-AF65-F5344CB8AC3E}">
        <p14:creationId xmlns:p14="http://schemas.microsoft.com/office/powerpoint/2010/main" val="2777207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289305" y="3415754"/>
            <a:ext cx="9471956" cy="11371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Classification Accuracy</a:t>
            </a:r>
          </a:p>
        </p:txBody>
      </p:sp>
      <p:pic>
        <p:nvPicPr>
          <p:cNvPr id="2" name="Picture 2" descr="Table&#10;&#10;Description automatically generated">
            <a:extLst>
              <a:ext uri="{FF2B5EF4-FFF2-40B4-BE49-F238E27FC236}">
                <a16:creationId xmlns:a16="http://schemas.microsoft.com/office/drawing/2014/main" id="{89828AD5-CED5-7596-A97D-7E532CE3808C}"/>
              </a:ext>
            </a:extLst>
          </p:cNvPr>
          <p:cNvPicPr>
            <a:picLocks noChangeAspect="1"/>
          </p:cNvPicPr>
          <p:nvPr/>
        </p:nvPicPr>
        <p:blipFill>
          <a:blip r:embed="rId2"/>
          <a:stretch>
            <a:fillRect/>
          </a:stretch>
        </p:blipFill>
        <p:spPr>
          <a:xfrm>
            <a:off x="1289304" y="1293560"/>
            <a:ext cx="7745969" cy="1826285"/>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9304" y="4612943"/>
            <a:ext cx="7745969" cy="1408222"/>
          </a:xfrm>
          <a:prstGeom prst="rect">
            <a:avLst/>
          </a:prstGeom>
        </p:spPr>
        <p:txBody>
          <a:bodyPr vert="horz" lIns="91440" tIns="45720" rIns="91440" bIns="45720" rtlCol="0" anchor="t">
            <a:normAutofit/>
          </a:bodyPr>
          <a:lstStyle/>
          <a:p>
            <a:pPr marL="0">
              <a:spcBef>
                <a:spcPts val="1400"/>
              </a:spcBef>
            </a:pPr>
            <a:endParaRPr lang="en-US" sz="2000"/>
          </a:p>
          <a:p>
            <a:pPr marL="0" indent="0">
              <a:spcBef>
                <a:spcPts val="1400"/>
              </a:spcBef>
              <a:buNone/>
            </a:pPr>
            <a:r>
              <a:rPr lang="en-US" sz="2000" dirty="0">
                <a:cs typeface="Calibri"/>
              </a:rPr>
              <a:t>From the results it is a 3 way tie between Log Reg, SVM, and KNN, so we will use Log Reg</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683496" y="4892040"/>
            <a:ext cx="1673352" cy="1005840"/>
          </a:xfrm>
        </p:spPr>
        <p:txBody>
          <a:bodyPr vert="horz" lIns="91440" tIns="45720" rIns="91440" bIns="45720" rtlCol="0" anchor="ctr">
            <a:normAutofit/>
          </a:bodyPr>
          <a:lstStyle/>
          <a:p>
            <a:pPr>
              <a:lnSpc>
                <a:spcPct val="90000"/>
              </a:lnSpc>
              <a:spcAft>
                <a:spcPts val="600"/>
              </a:spcAft>
            </a:pPr>
            <a:fld id="{5075537C-CA84-1446-933C-8E9D027F9201}" type="slidenum">
              <a:rPr lang="en-US" sz="6600">
                <a:solidFill>
                  <a:srgbClr val="FFFFFF"/>
                </a:solidFill>
                <a:latin typeface="+mn-lt"/>
              </a:rPr>
              <a:pPr>
                <a:lnSpc>
                  <a:spcPct val="90000"/>
                </a:lnSpc>
                <a:spcAft>
                  <a:spcPts val="600"/>
                </a:spcAft>
              </a:pPr>
              <a:t>42</a:t>
            </a:fld>
            <a:endParaRPr lang="en-US" sz="6600">
              <a:solidFill>
                <a:srgbClr val="FFFFFF"/>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18" name="Freeform: Shape 1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2" descr="A picture containing application&#10;&#10;Description automatically generated">
            <a:extLst>
              <a:ext uri="{FF2B5EF4-FFF2-40B4-BE49-F238E27FC236}">
                <a16:creationId xmlns:a16="http://schemas.microsoft.com/office/drawing/2014/main" id="{F34E2442-A480-0B3E-74E1-B8E519E119B9}"/>
              </a:ext>
            </a:extLst>
          </p:cNvPr>
          <p:cNvPicPr>
            <a:picLocks noChangeAspect="1"/>
          </p:cNvPicPr>
          <p:nvPr/>
        </p:nvPicPr>
        <p:blipFill>
          <a:blip r:embed="rId2"/>
          <a:stretch>
            <a:fillRect/>
          </a:stretch>
        </p:blipFill>
        <p:spPr>
          <a:xfrm>
            <a:off x="703182" y="1277911"/>
            <a:ext cx="4777381" cy="413243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94962" y="1984443"/>
            <a:ext cx="5458838" cy="4192520"/>
          </a:xfrm>
          <a:prstGeom prst="rect">
            <a:avLst/>
          </a:prstGeom>
        </p:spPr>
        <p:txBody>
          <a:bodyPr vert="horz" lIns="91440" tIns="45720" rIns="91440" bIns="45720" rtlCol="0" anchor="t">
            <a:normAutofit/>
          </a:bodyPr>
          <a:lstStyle/>
          <a:p>
            <a:pPr marL="0" indent="0">
              <a:spcBef>
                <a:spcPts val="1400"/>
              </a:spcBef>
              <a:buNone/>
            </a:pPr>
            <a:r>
              <a:rPr lang="en-US" dirty="0">
                <a:cs typeface="Calibri" panose="020F0502020204030204"/>
              </a:rPr>
              <a:t>This is the confusion matrix for the log regression it show the false positive, false negative, true positive and true negative counts</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solidFill>
                  <a:schemeClr val="bg2">
                    <a:lumMod val="50000"/>
                  </a:schemeClr>
                </a:solidFill>
                <a:latin typeface="Abadi"/>
              </a:rPr>
              <a:t>Data was collected from 2 sources one from the SpaceX API and the other using </a:t>
            </a:r>
            <a:r>
              <a:rPr lang="en-US" sz="7600" dirty="0" err="1">
                <a:solidFill>
                  <a:schemeClr val="bg2">
                    <a:lumMod val="50000"/>
                  </a:schemeClr>
                </a:solidFill>
                <a:latin typeface="Abadi"/>
              </a:rPr>
              <a:t>webscrapping</a:t>
            </a:r>
            <a:r>
              <a:rPr lang="en-US" sz="7600" dirty="0">
                <a:solidFill>
                  <a:schemeClr val="bg2">
                    <a:lumMod val="50000"/>
                  </a:schemeClr>
                </a:solidFill>
                <a:latin typeface="Abadi"/>
              </a:rPr>
              <a:t> to get important data off of Wikipedia.</a:t>
            </a:r>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7600" dirty="0">
                <a:solidFill>
                  <a:schemeClr val="bg2">
                    <a:lumMod val="50000"/>
                  </a:schemeClr>
                </a:solidFill>
                <a:latin typeface="Abadi"/>
              </a:rPr>
              <a:t>The data was then processed into pandas </a:t>
            </a:r>
            <a:r>
              <a:rPr lang="en-US" sz="7600">
                <a:solidFill>
                  <a:schemeClr val="bg2">
                    <a:lumMod val="50000"/>
                  </a:schemeClr>
                </a:solidFill>
                <a:latin typeface="Abadi"/>
              </a:rPr>
              <a:t>data frames</a:t>
            </a:r>
            <a:r>
              <a:rPr lang="en-US" sz="7600" dirty="0">
                <a:solidFill>
                  <a:schemeClr val="bg2">
                    <a:lumMod val="50000"/>
                  </a:schemeClr>
                </a:solidFill>
                <a:latin typeface="Abadi"/>
              </a:rPr>
              <a:t> that were modified and changed to allow for better understandability and to allow for better visualization latter 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7600" dirty="0">
                <a:solidFill>
                  <a:schemeClr val="bg2">
                    <a:lumMod val="50000"/>
                  </a:schemeClr>
                </a:solidFill>
                <a:latin typeface="Abadi"/>
              </a:rPr>
              <a:t>We then after visualization and testing of models found that a Logarithmic regression model would </a:t>
            </a:r>
            <a:r>
              <a:rPr lang="en-US" sz="7600">
                <a:solidFill>
                  <a:schemeClr val="bg2">
                    <a:lumMod val="50000"/>
                  </a:schemeClr>
                </a:solidFill>
                <a:latin typeface="Abadi"/>
              </a:rPr>
              <a:t>yield</a:t>
            </a:r>
            <a:r>
              <a:rPr lang="en-US" sz="7600" dirty="0">
                <a:solidFill>
                  <a:schemeClr val="bg2">
                    <a:lumMod val="50000"/>
                  </a:schemeClr>
                </a:solidFill>
                <a:latin typeface="Abadi"/>
              </a:rPr>
              <a:t> the best out of sample results returning a test accuracy of around 83%</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Describe how data sets were collected. </a:t>
            </a:r>
            <a:endParaRPr lang="en-US"/>
          </a:p>
          <a:p>
            <a:pPr marL="0" indent="0">
              <a:lnSpc>
                <a:spcPct val="100000"/>
              </a:lnSpc>
              <a:spcBef>
                <a:spcPts val="1400"/>
              </a:spcBef>
              <a:buNone/>
            </a:pPr>
            <a:r>
              <a:rPr lang="en-US" sz="2200" dirty="0">
                <a:solidFill>
                  <a:schemeClr val="accent3">
                    <a:lumMod val="25000"/>
                  </a:schemeClr>
                </a:solidFill>
                <a:latin typeface="Abadi"/>
              </a:rPr>
              <a:t>We used the SPACEXAPI to collect an majority of the data right from Space X who kept data on their launches then we used </a:t>
            </a:r>
            <a:r>
              <a:rPr lang="en-US" sz="2200" dirty="0" err="1">
                <a:solidFill>
                  <a:schemeClr val="accent3">
                    <a:lumMod val="25000"/>
                  </a:schemeClr>
                </a:solidFill>
                <a:latin typeface="Abadi"/>
              </a:rPr>
              <a:t>webscraping</a:t>
            </a:r>
            <a:r>
              <a:rPr lang="en-US" sz="2200" dirty="0">
                <a:solidFill>
                  <a:schemeClr val="accent3">
                    <a:lumMod val="25000"/>
                  </a:schemeClr>
                </a:solidFill>
                <a:latin typeface="Abadi"/>
              </a:rPr>
              <a:t> to collect extra important data from </a:t>
            </a:r>
            <a:r>
              <a:rPr lang="en-US" sz="2200" dirty="0" err="1">
                <a:solidFill>
                  <a:schemeClr val="accent3">
                    <a:lumMod val="25000"/>
                  </a:schemeClr>
                </a:solidFill>
                <a:latin typeface="Abadi"/>
              </a:rPr>
              <a:t>Wikapidia</a:t>
            </a:r>
            <a:r>
              <a:rPr lang="en-US" sz="2200" dirty="0">
                <a:solidFill>
                  <a:schemeClr val="accent3">
                    <a:lumMod val="25000"/>
                  </a:schemeClr>
                </a:solidFill>
                <a:latin typeface="Abadi"/>
              </a:rPr>
              <a:t>.</a:t>
            </a:r>
            <a:endParaRPr lang="en-US" sz="2200" dirty="0" err="1">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89FE4BDF-7343-26F6-3A7F-DA1C7252BFAE}"/>
              </a:ext>
            </a:extLst>
          </p:cNvPr>
          <p:cNvSpPr/>
          <p:nvPr/>
        </p:nvSpPr>
        <p:spPr>
          <a:xfrm>
            <a:off x="1310639" y="3779519"/>
            <a:ext cx="1725283" cy="776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SPACEXAPI</a:t>
            </a:r>
            <a:endParaRPr lang="en-US" dirty="0"/>
          </a:p>
        </p:txBody>
      </p:sp>
      <p:sp>
        <p:nvSpPr>
          <p:cNvPr id="3" name="Rectangle 2">
            <a:extLst>
              <a:ext uri="{FF2B5EF4-FFF2-40B4-BE49-F238E27FC236}">
                <a16:creationId xmlns:a16="http://schemas.microsoft.com/office/drawing/2014/main" id="{D3899AFA-0056-B8EA-D726-B42A414EEEEF}"/>
              </a:ext>
            </a:extLst>
          </p:cNvPr>
          <p:cNvSpPr/>
          <p:nvPr/>
        </p:nvSpPr>
        <p:spPr>
          <a:xfrm>
            <a:off x="1310638" y="5001594"/>
            <a:ext cx="1725283" cy="776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cs typeface="Calibri"/>
              </a:rPr>
              <a:t>Wikipidia</a:t>
            </a:r>
            <a:endParaRPr lang="en-US" dirty="0" err="1"/>
          </a:p>
        </p:txBody>
      </p:sp>
      <p:cxnSp>
        <p:nvCxnSpPr>
          <p:cNvPr id="4" name="Straight Arrow Connector 3">
            <a:extLst>
              <a:ext uri="{FF2B5EF4-FFF2-40B4-BE49-F238E27FC236}">
                <a16:creationId xmlns:a16="http://schemas.microsoft.com/office/drawing/2014/main" id="{A34B58F8-B0DB-326E-0C2A-1B9DEDF5CED7}"/>
              </a:ext>
            </a:extLst>
          </p:cNvPr>
          <p:cNvCxnSpPr/>
          <p:nvPr/>
        </p:nvCxnSpPr>
        <p:spPr>
          <a:xfrm>
            <a:off x="2978989" y="4165119"/>
            <a:ext cx="1892061" cy="86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E7964E40-1F07-80F0-89DE-EDE5F8D9FDE0}"/>
              </a:ext>
            </a:extLst>
          </p:cNvPr>
          <p:cNvCxnSpPr>
            <a:cxnSpLocks/>
          </p:cNvCxnSpPr>
          <p:nvPr/>
        </p:nvCxnSpPr>
        <p:spPr>
          <a:xfrm>
            <a:off x="2978988" y="5387194"/>
            <a:ext cx="1892061" cy="86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F33E4720-73F8-2E83-7B5A-235A66A8457B}"/>
              </a:ext>
            </a:extLst>
          </p:cNvPr>
          <p:cNvSpPr/>
          <p:nvPr/>
        </p:nvSpPr>
        <p:spPr>
          <a:xfrm>
            <a:off x="4876223" y="3779518"/>
            <a:ext cx="1725283" cy="776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cs typeface="Calibri"/>
              </a:rPr>
              <a:t>PandasDF</a:t>
            </a:r>
            <a:endParaRPr lang="en-US" dirty="0" err="1"/>
          </a:p>
        </p:txBody>
      </p:sp>
      <p:sp>
        <p:nvSpPr>
          <p:cNvPr id="9" name="Rectangle 8">
            <a:extLst>
              <a:ext uri="{FF2B5EF4-FFF2-40B4-BE49-F238E27FC236}">
                <a16:creationId xmlns:a16="http://schemas.microsoft.com/office/drawing/2014/main" id="{2B5C37AB-E85F-5401-7FEA-5F8FFA74F8B1}"/>
              </a:ext>
            </a:extLst>
          </p:cNvPr>
          <p:cNvSpPr/>
          <p:nvPr/>
        </p:nvSpPr>
        <p:spPr>
          <a:xfrm>
            <a:off x="4876222" y="5001593"/>
            <a:ext cx="1725283" cy="776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err="1">
                <a:cs typeface="Calibri"/>
              </a:rPr>
              <a:t>PandasDF</a:t>
            </a:r>
            <a:endParaRPr lang="en-US" dirty="0" err="1"/>
          </a:p>
        </p:txBody>
      </p:sp>
      <p:cxnSp>
        <p:nvCxnSpPr>
          <p:cNvPr id="10" name="Straight Arrow Connector 9">
            <a:extLst>
              <a:ext uri="{FF2B5EF4-FFF2-40B4-BE49-F238E27FC236}">
                <a16:creationId xmlns:a16="http://schemas.microsoft.com/office/drawing/2014/main" id="{B0E600B1-FD29-6269-6119-7A43D92BD5F8}"/>
              </a:ext>
            </a:extLst>
          </p:cNvPr>
          <p:cNvCxnSpPr>
            <a:cxnSpLocks/>
          </p:cNvCxnSpPr>
          <p:nvPr/>
        </p:nvCxnSpPr>
        <p:spPr>
          <a:xfrm>
            <a:off x="6616460" y="4237005"/>
            <a:ext cx="1963948" cy="454325"/>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6B8632F6-0D31-8DB0-1688-7C91F2A3EC94}"/>
              </a:ext>
            </a:extLst>
          </p:cNvPr>
          <p:cNvCxnSpPr>
            <a:cxnSpLocks/>
          </p:cNvCxnSpPr>
          <p:nvPr/>
        </p:nvCxnSpPr>
        <p:spPr>
          <a:xfrm flipV="1">
            <a:off x="6630837" y="4835103"/>
            <a:ext cx="2064590" cy="65273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A87359CC-010F-029C-2C4D-BCB8D28B301E}"/>
              </a:ext>
            </a:extLst>
          </p:cNvPr>
          <p:cNvSpPr/>
          <p:nvPr/>
        </p:nvSpPr>
        <p:spPr>
          <a:xfrm>
            <a:off x="8729354" y="4368989"/>
            <a:ext cx="1725283" cy="7763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Final Data Set</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marL="0" indent="0">
              <a:lnSpc>
                <a:spcPct val="100000"/>
              </a:lnSpc>
              <a:spcBef>
                <a:spcPts val="1400"/>
              </a:spcBef>
              <a:buNone/>
            </a:pPr>
            <a:r>
              <a:rPr lang="en-US" sz="2200" dirty="0">
                <a:ea typeface="+mn-lt"/>
                <a:cs typeface="+mn-lt"/>
                <a:hlinkClick r:id="rId3"/>
              </a:rPr>
              <a:t>DataScienceCapstone/jupyter-labs-spacex-data-collection-api (1).ipynb at main · ojhargrove21/DataScienceCapstone (github.com)</a:t>
            </a:r>
            <a:endParaRPr lang="en-US" sz="2200" dirty="0">
              <a:solidFill>
                <a:schemeClr val="accent3">
                  <a:lumMod val="25000"/>
                </a:schemeClr>
              </a:solidFill>
              <a:latin typeface="Abadi" panose="020B0604020104020204" pitchFamily="34" charset="0"/>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70664C0C-0DEE-89E6-D246-17FBB939657C}"/>
              </a:ext>
            </a:extLst>
          </p:cNvPr>
          <p:cNvSpPr/>
          <p:nvPr/>
        </p:nvSpPr>
        <p:spPr>
          <a:xfrm>
            <a:off x="5922609" y="1574321"/>
            <a:ext cx="1452112" cy="92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cs typeface="Calibri"/>
              </a:rPr>
              <a:t>SpaceX Data</a:t>
            </a:r>
            <a:endParaRPr lang="en-US" dirty="0" err="1"/>
          </a:p>
        </p:txBody>
      </p:sp>
      <p:cxnSp>
        <p:nvCxnSpPr>
          <p:cNvPr id="9" name="Straight Arrow Connector 8">
            <a:extLst>
              <a:ext uri="{FF2B5EF4-FFF2-40B4-BE49-F238E27FC236}">
                <a16:creationId xmlns:a16="http://schemas.microsoft.com/office/drawing/2014/main" id="{C1B2A907-940E-7D55-6DD5-3904DE620647}"/>
              </a:ext>
            </a:extLst>
          </p:cNvPr>
          <p:cNvCxnSpPr>
            <a:cxnSpLocks/>
          </p:cNvCxnSpPr>
          <p:nvPr/>
        </p:nvCxnSpPr>
        <p:spPr>
          <a:xfrm>
            <a:off x="6630837" y="2396705"/>
            <a:ext cx="37383" cy="85689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5BF4BEE4-91C4-F157-A906-9771D6576BBB}"/>
              </a:ext>
            </a:extLst>
          </p:cNvPr>
          <p:cNvSpPr/>
          <p:nvPr/>
        </p:nvSpPr>
        <p:spPr>
          <a:xfrm>
            <a:off x="5922608" y="3242094"/>
            <a:ext cx="1452112" cy="92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Get needed parameters</a:t>
            </a:r>
          </a:p>
        </p:txBody>
      </p:sp>
      <p:cxnSp>
        <p:nvCxnSpPr>
          <p:cNvPr id="11" name="Straight Arrow Connector 10">
            <a:extLst>
              <a:ext uri="{FF2B5EF4-FFF2-40B4-BE49-F238E27FC236}">
                <a16:creationId xmlns:a16="http://schemas.microsoft.com/office/drawing/2014/main" id="{782B1D6D-770E-F434-6437-4700E35F8B59}"/>
              </a:ext>
            </a:extLst>
          </p:cNvPr>
          <p:cNvCxnSpPr>
            <a:cxnSpLocks/>
          </p:cNvCxnSpPr>
          <p:nvPr/>
        </p:nvCxnSpPr>
        <p:spPr>
          <a:xfrm>
            <a:off x="6630836" y="4165120"/>
            <a:ext cx="37383" cy="85689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4CDA40E1-02FF-73C1-87B8-BE5A514777C5}"/>
              </a:ext>
            </a:extLst>
          </p:cNvPr>
          <p:cNvSpPr/>
          <p:nvPr/>
        </p:nvSpPr>
        <p:spPr>
          <a:xfrm>
            <a:off x="5922607" y="5082395"/>
            <a:ext cx="1452112" cy="92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Rename</a:t>
            </a:r>
          </a:p>
          <a:p>
            <a:pPr algn="ctr"/>
            <a:r>
              <a:rPr lang="en-US" dirty="0" err="1">
                <a:cs typeface="Calibri"/>
              </a:rPr>
              <a:t>Parmeters</a:t>
            </a:r>
          </a:p>
        </p:txBody>
      </p:sp>
      <p:cxnSp>
        <p:nvCxnSpPr>
          <p:cNvPr id="13" name="Straight Arrow Connector 12">
            <a:extLst>
              <a:ext uri="{FF2B5EF4-FFF2-40B4-BE49-F238E27FC236}">
                <a16:creationId xmlns:a16="http://schemas.microsoft.com/office/drawing/2014/main" id="{4AB1B128-FB1D-B199-89D9-8442FBBD2C90}"/>
              </a:ext>
            </a:extLst>
          </p:cNvPr>
          <p:cNvCxnSpPr>
            <a:cxnSpLocks/>
          </p:cNvCxnSpPr>
          <p:nvPr/>
        </p:nvCxnSpPr>
        <p:spPr>
          <a:xfrm>
            <a:off x="7378458" y="5530968"/>
            <a:ext cx="641231" cy="86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BE9804BD-16BE-5A0E-7462-73C5A22EAD91}"/>
              </a:ext>
            </a:extLst>
          </p:cNvPr>
          <p:cNvSpPr/>
          <p:nvPr/>
        </p:nvSpPr>
        <p:spPr>
          <a:xfrm>
            <a:off x="7992946" y="5068017"/>
            <a:ext cx="1452112" cy="92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Get only Falcon 9</a:t>
            </a:r>
          </a:p>
        </p:txBody>
      </p:sp>
      <p:cxnSp>
        <p:nvCxnSpPr>
          <p:cNvPr id="17" name="Straight Arrow Connector 16">
            <a:extLst>
              <a:ext uri="{FF2B5EF4-FFF2-40B4-BE49-F238E27FC236}">
                <a16:creationId xmlns:a16="http://schemas.microsoft.com/office/drawing/2014/main" id="{AB201F87-FE85-75C5-FBEA-068CF1650F1A}"/>
              </a:ext>
            </a:extLst>
          </p:cNvPr>
          <p:cNvCxnSpPr>
            <a:cxnSpLocks/>
          </p:cNvCxnSpPr>
          <p:nvPr/>
        </p:nvCxnSpPr>
        <p:spPr>
          <a:xfrm>
            <a:off x="9448797" y="5602854"/>
            <a:ext cx="641231" cy="8627"/>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9F4AF2B2-F569-0E6C-D993-6C3120B20DAD}"/>
              </a:ext>
            </a:extLst>
          </p:cNvPr>
          <p:cNvSpPr/>
          <p:nvPr/>
        </p:nvSpPr>
        <p:spPr>
          <a:xfrm>
            <a:off x="10092040" y="5010507"/>
            <a:ext cx="1926564" cy="9201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Replace None in Payload mass with mean</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ea typeface="+mn-lt"/>
                <a:cs typeface="+mn-lt"/>
                <a:hlinkClick r:id="rId3"/>
              </a:rPr>
              <a:t>DataScienceCapstone/jupyter-labs-webscraping.ipynb at main · ojhargrove21/DataScienceCapstone (github.com)</a:t>
            </a:r>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4">
            <a:extLst>
              <a:ext uri="{FF2B5EF4-FFF2-40B4-BE49-F238E27FC236}">
                <a16:creationId xmlns:a16="http://schemas.microsoft.com/office/drawing/2014/main" id="{C04E36EC-43EA-D9F7-69ED-FCCE4ADAE0F1}"/>
              </a:ext>
            </a:extLst>
          </p:cNvPr>
          <p:cNvSpPr/>
          <p:nvPr/>
        </p:nvSpPr>
        <p:spPr>
          <a:xfrm>
            <a:off x="5730240" y="1630679"/>
            <a:ext cx="1639018" cy="1006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cs typeface="Calibri"/>
              </a:rPr>
              <a:t>Wikipidia</a:t>
            </a:r>
            <a:endParaRPr lang="en-US" dirty="0" err="1"/>
          </a:p>
        </p:txBody>
      </p:sp>
      <p:cxnSp>
        <p:nvCxnSpPr>
          <p:cNvPr id="8" name="Straight Arrow Connector 7">
            <a:extLst>
              <a:ext uri="{FF2B5EF4-FFF2-40B4-BE49-F238E27FC236}">
                <a16:creationId xmlns:a16="http://schemas.microsoft.com/office/drawing/2014/main" id="{5E3AB45E-743D-1035-72DF-2FBB46F15268}"/>
              </a:ext>
            </a:extLst>
          </p:cNvPr>
          <p:cNvCxnSpPr>
            <a:cxnSpLocks/>
          </p:cNvCxnSpPr>
          <p:nvPr/>
        </p:nvCxnSpPr>
        <p:spPr>
          <a:xfrm>
            <a:off x="6530196" y="2641120"/>
            <a:ext cx="37383" cy="85689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F2510516-46D1-9155-7B2D-896D7F7FDC5E}"/>
              </a:ext>
            </a:extLst>
          </p:cNvPr>
          <p:cNvSpPr/>
          <p:nvPr/>
        </p:nvSpPr>
        <p:spPr>
          <a:xfrm>
            <a:off x="5730239" y="3499735"/>
            <a:ext cx="1639018" cy="1006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Find all tables</a:t>
            </a:r>
            <a:endParaRPr lang="en-US" dirty="0"/>
          </a:p>
        </p:txBody>
      </p:sp>
      <p:cxnSp>
        <p:nvCxnSpPr>
          <p:cNvPr id="10" name="Straight Arrow Connector 9">
            <a:extLst>
              <a:ext uri="{FF2B5EF4-FFF2-40B4-BE49-F238E27FC236}">
                <a16:creationId xmlns:a16="http://schemas.microsoft.com/office/drawing/2014/main" id="{7D663AD9-F095-E0AA-E2A1-E645674A5524}"/>
              </a:ext>
            </a:extLst>
          </p:cNvPr>
          <p:cNvCxnSpPr>
            <a:cxnSpLocks/>
          </p:cNvCxnSpPr>
          <p:nvPr/>
        </p:nvCxnSpPr>
        <p:spPr>
          <a:xfrm>
            <a:off x="6530195" y="4510176"/>
            <a:ext cx="37383" cy="85689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ED717035-8A48-4678-36C1-24059B7D065D}"/>
              </a:ext>
            </a:extLst>
          </p:cNvPr>
          <p:cNvSpPr/>
          <p:nvPr/>
        </p:nvSpPr>
        <p:spPr>
          <a:xfrm>
            <a:off x="5730238" y="5368791"/>
            <a:ext cx="1639018" cy="1006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Select table with the info needed</a:t>
            </a:r>
          </a:p>
        </p:txBody>
      </p:sp>
      <p:cxnSp>
        <p:nvCxnSpPr>
          <p:cNvPr id="13" name="Straight Arrow Connector 12">
            <a:extLst>
              <a:ext uri="{FF2B5EF4-FFF2-40B4-BE49-F238E27FC236}">
                <a16:creationId xmlns:a16="http://schemas.microsoft.com/office/drawing/2014/main" id="{3D897492-93A1-7AFE-DB26-89D52BB16173}"/>
              </a:ext>
            </a:extLst>
          </p:cNvPr>
          <p:cNvCxnSpPr>
            <a:cxnSpLocks/>
          </p:cNvCxnSpPr>
          <p:nvPr/>
        </p:nvCxnSpPr>
        <p:spPr>
          <a:xfrm flipV="1">
            <a:off x="7421591" y="5812764"/>
            <a:ext cx="770628" cy="575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9EE8F800-C378-3755-16ED-D3736AAB0FC6}"/>
              </a:ext>
            </a:extLst>
          </p:cNvPr>
          <p:cNvSpPr/>
          <p:nvPr/>
        </p:nvSpPr>
        <p:spPr>
          <a:xfrm>
            <a:off x="8203143" y="5368790"/>
            <a:ext cx="1639018" cy="1222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Create Dictionary with table headers and values</a:t>
            </a:r>
          </a:p>
        </p:txBody>
      </p:sp>
      <p:cxnSp>
        <p:nvCxnSpPr>
          <p:cNvPr id="15" name="Straight Arrow Connector 14">
            <a:extLst>
              <a:ext uri="{FF2B5EF4-FFF2-40B4-BE49-F238E27FC236}">
                <a16:creationId xmlns:a16="http://schemas.microsoft.com/office/drawing/2014/main" id="{2830563E-BEA0-0BBA-B84F-0CBB141065F7}"/>
              </a:ext>
            </a:extLst>
          </p:cNvPr>
          <p:cNvCxnSpPr>
            <a:cxnSpLocks/>
          </p:cNvCxnSpPr>
          <p:nvPr/>
        </p:nvCxnSpPr>
        <p:spPr>
          <a:xfrm flipH="1" flipV="1">
            <a:off x="8939841" y="4561934"/>
            <a:ext cx="5748" cy="7965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6" name="Rectangle 15">
            <a:extLst>
              <a:ext uri="{FF2B5EF4-FFF2-40B4-BE49-F238E27FC236}">
                <a16:creationId xmlns:a16="http://schemas.microsoft.com/office/drawing/2014/main" id="{5C4109E8-78BE-72CD-EE9A-767B3C4D8EBD}"/>
              </a:ext>
            </a:extLst>
          </p:cNvPr>
          <p:cNvSpPr/>
          <p:nvPr/>
        </p:nvSpPr>
        <p:spPr>
          <a:xfrm>
            <a:off x="8116880" y="3499734"/>
            <a:ext cx="1639018" cy="1006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Save to Pandas </a:t>
            </a:r>
            <a:r>
              <a:rPr lang="en-US" dirty="0" err="1">
                <a:cs typeface="Calibri"/>
              </a:rPr>
              <a:t>Df</a:t>
            </a:r>
            <a:endParaRPr lang="en-US" dirty="0" err="1"/>
          </a:p>
        </p:txBody>
      </p:sp>
      <p:cxnSp>
        <p:nvCxnSpPr>
          <p:cNvPr id="17" name="Straight Arrow Connector 16">
            <a:extLst>
              <a:ext uri="{FF2B5EF4-FFF2-40B4-BE49-F238E27FC236}">
                <a16:creationId xmlns:a16="http://schemas.microsoft.com/office/drawing/2014/main" id="{9866AF1A-FD9A-1745-7636-281161EC1B59}"/>
              </a:ext>
            </a:extLst>
          </p:cNvPr>
          <p:cNvCxnSpPr>
            <a:cxnSpLocks/>
          </p:cNvCxnSpPr>
          <p:nvPr/>
        </p:nvCxnSpPr>
        <p:spPr>
          <a:xfrm flipH="1" flipV="1">
            <a:off x="8939840" y="2692877"/>
            <a:ext cx="5748" cy="7965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F46829A9-BFCA-9E07-568E-4B0BCA139A5A}"/>
              </a:ext>
            </a:extLst>
          </p:cNvPr>
          <p:cNvSpPr/>
          <p:nvPr/>
        </p:nvSpPr>
        <p:spPr>
          <a:xfrm>
            <a:off x="8188766" y="1688186"/>
            <a:ext cx="1639018" cy="10064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cs typeface="Calibri"/>
              </a:rPr>
              <a:t>Save DF to csv</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834</cp:revision>
  <dcterms:created xsi:type="dcterms:W3CDTF">2021-04-29T18:58:34Z</dcterms:created>
  <dcterms:modified xsi:type="dcterms:W3CDTF">2023-05-28T16:37:07Z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